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4279" r:id="rId1"/>
  </p:sldMasterIdLst>
  <p:notesMasterIdLst>
    <p:notesMasterId r:id="rId77"/>
  </p:notesMasterIdLst>
  <p:sldIdLst>
    <p:sldId id="256" r:id="rId2"/>
    <p:sldId id="257" r:id="rId3"/>
    <p:sldId id="345" r:id="rId4"/>
    <p:sldId id="347" r:id="rId5"/>
    <p:sldId id="348" r:id="rId6"/>
    <p:sldId id="350" r:id="rId7"/>
    <p:sldId id="355" r:id="rId8"/>
    <p:sldId id="351" r:id="rId9"/>
    <p:sldId id="352" r:id="rId10"/>
    <p:sldId id="353" r:id="rId11"/>
    <p:sldId id="354" r:id="rId12"/>
    <p:sldId id="258" r:id="rId13"/>
    <p:sldId id="259" r:id="rId14"/>
    <p:sldId id="261" r:id="rId15"/>
    <p:sldId id="342" r:id="rId16"/>
    <p:sldId id="264" r:id="rId17"/>
    <p:sldId id="265" r:id="rId18"/>
    <p:sldId id="266" r:id="rId19"/>
    <p:sldId id="267" r:id="rId20"/>
    <p:sldId id="318" r:id="rId21"/>
    <p:sldId id="319" r:id="rId22"/>
    <p:sldId id="320" r:id="rId23"/>
    <p:sldId id="270" r:id="rId24"/>
    <p:sldId id="271" r:id="rId25"/>
    <p:sldId id="272" r:id="rId26"/>
    <p:sldId id="273" r:id="rId27"/>
    <p:sldId id="274" r:id="rId28"/>
    <p:sldId id="275" r:id="rId29"/>
    <p:sldId id="324" r:id="rId30"/>
    <p:sldId id="279" r:id="rId31"/>
    <p:sldId id="280" r:id="rId32"/>
    <p:sldId id="281" r:id="rId33"/>
    <p:sldId id="282" r:id="rId34"/>
    <p:sldId id="327" r:id="rId35"/>
    <p:sldId id="328" r:id="rId36"/>
    <p:sldId id="332" r:id="rId37"/>
    <p:sldId id="333" r:id="rId38"/>
    <p:sldId id="334" r:id="rId39"/>
    <p:sldId id="335" r:id="rId40"/>
    <p:sldId id="336" r:id="rId41"/>
    <p:sldId id="289" r:id="rId42"/>
    <p:sldId id="290" r:id="rId43"/>
    <p:sldId id="277" r:id="rId44"/>
    <p:sldId id="283" r:id="rId45"/>
    <p:sldId id="284" r:id="rId46"/>
    <p:sldId id="337" r:id="rId47"/>
    <p:sldId id="338" r:id="rId48"/>
    <p:sldId id="339" r:id="rId49"/>
    <p:sldId id="340" r:id="rId50"/>
    <p:sldId id="341" r:id="rId51"/>
    <p:sldId id="286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8" r:id="rId67"/>
    <p:sldId id="309" r:id="rId68"/>
    <p:sldId id="310" r:id="rId69"/>
    <p:sldId id="312" r:id="rId70"/>
    <p:sldId id="313" r:id="rId71"/>
    <p:sldId id="314" r:id="rId72"/>
    <p:sldId id="315" r:id="rId73"/>
    <p:sldId id="287" r:id="rId74"/>
    <p:sldId id="288" r:id="rId75"/>
    <p:sldId id="344" r:id="rId7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FF00FF"/>
    <a:srgbClr val="FFDA65"/>
    <a:srgbClr val="FFCCFF"/>
    <a:srgbClr val="000000"/>
    <a:srgbClr val="FFCC00"/>
    <a:srgbClr val="66FFFF"/>
    <a:srgbClr val="CC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44830B-4CBE-4686-BF6A-7AFB37BF7FD7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4A1096-B0A3-4B08-A54E-7B9A416377C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056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096-B0A3-4B08-A54E-7B9A416377C1}" type="slidenum">
              <a:rPr lang="ar-IQ" smtClean="0"/>
              <a:pPr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223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096-B0A3-4B08-A54E-7B9A416377C1}" type="slidenum">
              <a:rPr lang="ar-IQ" smtClean="0"/>
              <a:pPr/>
              <a:t>33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627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793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006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835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909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596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174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445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667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204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16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941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303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7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715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157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691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73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3F01-35AE-4888-AA80-AA170E21E0D3}" type="datetimeFigureOut">
              <a:rPr lang="ar-IQ" smtClean="0"/>
              <a:pPr/>
              <a:t>05/06/1437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F5A2-5AFD-41B4-84F1-9D78CC95E9C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3661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  <p:sldLayoutId id="2147484295" r:id="rId16"/>
    <p:sldLayoutId id="21474842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qa.net/" TargetMode="External"/><Relationship Id="rId2" Type="http://schemas.openxmlformats.org/officeDocument/2006/relationships/hyperlink" Target="http://www.icm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beek.com/" TargetMode="External"/><Relationship Id="rId4" Type="http://schemas.openxmlformats.org/officeDocument/2006/relationships/hyperlink" Target="http://www.qaahe.n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ic.anqahe.org/" TargetMode="External"/><Relationship Id="rId2" Type="http://schemas.openxmlformats.org/officeDocument/2006/relationships/hyperlink" Target="http://www.arqaane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.net/" TargetMode="External"/><Relationship Id="rId2" Type="http://schemas.openxmlformats.org/officeDocument/2006/relationships/hyperlink" Target="http://www.chea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bet.org/" TargetMode="External"/><Relationship Id="rId4" Type="http://schemas.openxmlformats.org/officeDocument/2006/relationships/hyperlink" Target="http://www.qaa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784" y="476672"/>
            <a:ext cx="6516216" cy="120032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ISO 9001:2008</a:t>
            </a:r>
            <a:endParaRPr lang="en-US" sz="72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424936" cy="2503507"/>
          </a:xfrm>
          <a:effectLst>
            <a:softEdge rad="3175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IQ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دورة للتدقيق</a:t>
            </a:r>
            <a:r>
              <a:rPr lang="en-US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 </a:t>
            </a:r>
            <a:r>
              <a:rPr lang="ar-IQ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الداخلي وفق</a:t>
            </a:r>
            <a:r>
              <a:rPr lang="en-US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 </a:t>
            </a:r>
            <a:r>
              <a:rPr lang="ar-IQ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المعيار </a:t>
            </a:r>
            <a:r>
              <a:rPr lang="ar-IQ" sz="5400" b="1" cap="none" dirty="0">
                <a:ln/>
                <a:solidFill>
                  <a:srgbClr val="FFDA65"/>
                </a:solidFill>
                <a:latin typeface="Algerian" pitchFamily="82" charset="0"/>
              </a:rPr>
              <a:t>الدولي</a:t>
            </a:r>
            <a:r>
              <a:rPr lang="en-US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/>
            </a:r>
            <a:br>
              <a:rPr lang="en-US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</a:br>
            <a:r>
              <a:rPr lang="en-US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 </a:t>
            </a:r>
            <a:r>
              <a:rPr lang="en-US" sz="5400" b="1" cap="none" dirty="0">
                <a:ln/>
                <a:solidFill>
                  <a:srgbClr val="FFDA65"/>
                </a:solidFill>
                <a:latin typeface="Algerian" pitchFamily="82" charset="0"/>
              </a:rPr>
              <a:t>ISO </a:t>
            </a:r>
            <a:r>
              <a:rPr lang="en-US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19011:2002</a:t>
            </a:r>
            <a:br>
              <a:rPr lang="en-US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</a:br>
            <a:r>
              <a:rPr lang="ar-IQ" sz="5400" b="1" cap="none" dirty="0" smtClean="0">
                <a:ln/>
                <a:solidFill>
                  <a:srgbClr val="FFDA65"/>
                </a:solidFill>
                <a:latin typeface="Algerian" pitchFamily="82" charset="0"/>
              </a:rPr>
              <a:t> </a:t>
            </a:r>
            <a:endParaRPr lang="en-US" sz="5400" b="1" cap="none" dirty="0">
              <a:ln/>
              <a:solidFill>
                <a:srgbClr val="FFDA65"/>
              </a:solidFill>
              <a:latin typeface="Algerian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3731892" cy="2736304"/>
          </a:xfrm>
          <a:prstGeom prst="ellipse">
            <a:avLst/>
          </a:prstGeom>
          <a:ln w="9525" cap="rnd">
            <a:solidFill>
              <a:srgbClr val="FF00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39750" y="692150"/>
            <a:ext cx="75612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ar-JO" sz="2400" b="1" dirty="0">
                <a:cs typeface="Simplified Arabic" pitchFamily="2" charset="-78"/>
              </a:rPr>
              <a:t>- جمعية زمالة كليات تعليم </a:t>
            </a:r>
            <a:r>
              <a:rPr lang="ar-JO" sz="2400" b="1" dirty="0" smtClean="0">
                <a:cs typeface="Simplified Arabic" pitchFamily="2" charset="-78"/>
              </a:rPr>
              <a:t>الطب مسؤولة </a:t>
            </a:r>
            <a:r>
              <a:rPr lang="ar-JO" sz="2400" b="1" dirty="0">
                <a:cs typeface="Simplified Arabic" pitchFamily="2" charset="-78"/>
              </a:rPr>
              <a:t>عن اعتماد برامج تعليم الطب في امريكا وكندا </a:t>
            </a:r>
            <a:r>
              <a:rPr lang="en-US" sz="2400" b="1" dirty="0">
                <a:cs typeface="Simplified Arabic" pitchFamily="2" charset="-78"/>
              </a:rPr>
              <a:t> </a:t>
            </a:r>
          </a:p>
          <a:p>
            <a:pPr algn="r" rtl="1"/>
            <a:r>
              <a:rPr lang="en-US" sz="2400" b="1" dirty="0">
                <a:cs typeface="Simplified Arabic" pitchFamily="2" charset="-78"/>
                <a:hlinkClick r:id="rId2"/>
              </a:rPr>
              <a:t>www.Icme.org</a:t>
            </a:r>
            <a:endParaRPr lang="en-US" sz="2400" b="1" dirty="0">
              <a:cs typeface="Simplified Arabic" pitchFamily="2" charset="-78"/>
            </a:endParaRPr>
          </a:p>
          <a:p>
            <a:pPr algn="r" rtl="1"/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r>
              <a:rPr lang="ar-JO" sz="2400" b="1" dirty="0" smtClean="0">
                <a:latin typeface="Tahoma" pitchFamily="34" charset="0"/>
                <a:cs typeface="Simplified Arabic" pitchFamily="2" charset="-78"/>
              </a:rPr>
              <a:t>- </a:t>
            </a:r>
            <a:r>
              <a:rPr lang="ar-JO" sz="2400" b="1" dirty="0">
                <a:latin typeface="Tahoma" pitchFamily="34" charset="0"/>
                <a:cs typeface="Simplified Arabic" pitchFamily="2" charset="-78"/>
              </a:rPr>
              <a:t>الشبكة الاوروبية للجودة</a:t>
            </a:r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r>
              <a:rPr lang="en-US" sz="2400" b="1" dirty="0">
                <a:latin typeface="Tahoma" pitchFamily="34" charset="0"/>
                <a:cs typeface="Simplified Arabic" pitchFamily="2" charset="-78"/>
                <a:hlinkClick r:id="rId3"/>
              </a:rPr>
              <a:t>www.enqa.net</a:t>
            </a:r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r>
              <a:rPr lang="ar-JO" sz="2400" b="1" dirty="0">
                <a:latin typeface="Tahoma" pitchFamily="34" charset="0"/>
                <a:cs typeface="Simplified Arabic" pitchFamily="2" charset="-78"/>
              </a:rPr>
              <a:t>- الشبكة الدولية لهيئات ضمان الجودة في التعليم العالي </a:t>
            </a:r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r>
              <a:rPr lang="en-US" sz="2400" b="1" dirty="0">
                <a:latin typeface="Tahoma" pitchFamily="34" charset="0"/>
                <a:cs typeface="Simplified Arabic" pitchFamily="2" charset="-78"/>
                <a:hlinkClick r:id="rId4"/>
              </a:rPr>
              <a:t>www.qaahe.nl</a:t>
            </a:r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r>
              <a:rPr lang="ar-JO" sz="2400" b="1" dirty="0">
                <a:latin typeface="Tahoma" pitchFamily="34" charset="0"/>
                <a:cs typeface="Simplified Arabic" pitchFamily="2" charset="-78"/>
              </a:rPr>
              <a:t>- هيئة اعتماد التعليم الهندسي الكورية </a:t>
            </a:r>
            <a:r>
              <a:rPr lang="ar-JO" sz="2400" b="1" dirty="0" smtClean="0">
                <a:latin typeface="Tahoma" pitchFamily="34" charset="0"/>
                <a:cs typeface="Simplified Arabic" pitchFamily="2" charset="-78"/>
              </a:rPr>
              <a:t>مسؤولة </a:t>
            </a:r>
            <a:r>
              <a:rPr lang="ar-JO" sz="2400" b="1" dirty="0">
                <a:latin typeface="Tahoma" pitchFamily="34" charset="0"/>
                <a:cs typeface="Simplified Arabic" pitchFamily="2" charset="-78"/>
              </a:rPr>
              <a:t>عن اعتماد التعليم الهندسي في الجامعات الكورية </a:t>
            </a:r>
            <a:endParaRPr lang="en-US" sz="2400" b="1" dirty="0">
              <a:latin typeface="Tahoma" pitchFamily="34" charset="0"/>
              <a:cs typeface="Simplified Arabic" pitchFamily="2" charset="-78"/>
            </a:endParaRPr>
          </a:p>
          <a:p>
            <a:pPr algn="r" rtl="1"/>
            <a:r>
              <a:rPr lang="en-US" sz="2400" b="1" dirty="0">
                <a:latin typeface="Tahoma" pitchFamily="34" charset="0"/>
                <a:cs typeface="Simplified Arabic" pitchFamily="2" charset="-78"/>
                <a:hlinkClick r:id="rId5"/>
              </a:rPr>
              <a:t>www.Abeek.com</a:t>
            </a:r>
            <a:endParaRPr lang="en-US" sz="2400" b="1" dirty="0">
              <a:latin typeface="Tahoma" pitchFamily="34" charset="0"/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2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55650" y="685800"/>
            <a:ext cx="79200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/>
            <a:r>
              <a:rPr lang="ar-JO" sz="2000" b="1" dirty="0">
                <a:cs typeface="Simplified Arabic" pitchFamily="2" charset="-78"/>
              </a:rPr>
              <a:t>- </a:t>
            </a:r>
            <a:r>
              <a:rPr lang="ar-JO" sz="2400" b="1" dirty="0">
                <a:cs typeface="Simplified Arabic" pitchFamily="2" charset="-78"/>
              </a:rPr>
              <a:t>الشبكة العربية لضمان الجودة والاعتماد في التعليم ( اركان )</a:t>
            </a:r>
            <a:endParaRPr lang="en-US" sz="2400" b="1" dirty="0">
              <a:cs typeface="Simplified Arabic" pitchFamily="2" charset="-78"/>
            </a:endParaRPr>
          </a:p>
          <a:p>
            <a:pPr algn="r" rtl="1"/>
            <a:r>
              <a:rPr lang="en-US" sz="2400" b="1" dirty="0">
                <a:cs typeface="Simplified Arabic" pitchFamily="2" charset="-78"/>
                <a:hlinkClick r:id="rId2"/>
              </a:rPr>
              <a:t>www.arqaane.org</a:t>
            </a:r>
            <a:endParaRPr lang="en-US" sz="2400" b="1" dirty="0">
              <a:cs typeface="Simplified Arabic" pitchFamily="2" charset="-78"/>
            </a:endParaRPr>
          </a:p>
          <a:p>
            <a:pPr algn="r" rtl="1" eaLnBrk="0" hangingPunct="0"/>
            <a:r>
              <a:rPr lang="en-US" sz="2400" b="1" dirty="0">
                <a:cs typeface="Simplified Arabic" pitchFamily="2" charset="-78"/>
              </a:rPr>
              <a:t> </a:t>
            </a:r>
            <a:r>
              <a:rPr lang="ar-JO" sz="2400" b="1" dirty="0">
                <a:cs typeface="Simplified Arabic" pitchFamily="2" charset="-78"/>
              </a:rPr>
              <a:t> الشبكة العربية لضمان الجودة في التعليم العالي</a:t>
            </a:r>
          </a:p>
          <a:p>
            <a:pPr algn="r" rtl="1" eaLnBrk="0" hangingPunct="0"/>
            <a:r>
              <a:rPr lang="en-US" sz="2400" b="1" dirty="0">
                <a:cs typeface="Simplified Arabic" pitchFamily="2" charset="-78"/>
                <a:hlinkClick r:id="rId3"/>
              </a:rPr>
              <a:t>www.arabic.anqahe.org</a:t>
            </a:r>
            <a:endParaRPr lang="en-US" sz="2400" b="1" dirty="0">
              <a:cs typeface="Simplified Arabic" pitchFamily="2" charset="-78"/>
            </a:endParaRP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وتنضم في الشبكة كل من هيئات الاعتماد والجودة في الوطن العربي :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1. هيئة الاعتماد لمؤسسات وزارة التعليم العالي الاردنية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2. هيئة ضمان الجودة والاعتماد في فلسطين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3.هيئة الاعتماد الاكاديمي في دولة الامارات العربية المتحدة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4.هيئة التقويم والاعتماد في السودان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5.الهيئة الوطنية للاعتماد الاكاديمي والتقويم في السعودية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6.مجلس الاعتماد العماني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7.مجلس ضمان الجودة في البحرين</a:t>
            </a:r>
          </a:p>
          <a:p>
            <a:pPr algn="r" rtl="1" eaLnBrk="0" hangingPunct="0"/>
            <a:r>
              <a:rPr lang="ar-JO" sz="2400" b="1" dirty="0">
                <a:cs typeface="Simplified Arabic" pitchFamily="2" charset="-78"/>
              </a:rPr>
              <a:t>8.الهيئة القومية للجودة والاعتماد الاكاديمي في جمهورية مصر العربية</a:t>
            </a:r>
            <a:endParaRPr lang="en-US" sz="2400" b="1" dirty="0">
              <a:cs typeface="Simplified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40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188640"/>
            <a:ext cx="3168352" cy="785818"/>
          </a:xfrm>
          <a:effectLst>
            <a:outerShdw blurRad="57150" dist="19050" dir="5400000" algn="ctr" rotWithShape="0">
              <a:srgbClr val="000000">
                <a:alpha val="4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SA" b="1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+mj-cs"/>
              </a:rPr>
              <a:t>الايـــزو</a:t>
            </a:r>
            <a:r>
              <a:rPr lang="en-US" b="1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+mj-cs"/>
              </a:rPr>
              <a:t> </a:t>
            </a:r>
            <a:r>
              <a:rPr lang="ar-SA" b="1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+mj-cs"/>
              </a:rPr>
              <a:t>( </a:t>
            </a:r>
            <a:r>
              <a:rPr lang="en-US" b="1" u="sng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cs typeface="+mj-cs"/>
              </a:rPr>
              <a:t>( ISO</a:t>
            </a:r>
            <a:endParaRPr lang="ar-IQ" u="sng" dirty="0">
              <a:ln>
                <a:solidFill>
                  <a:srgbClr val="FF0000"/>
                </a:solidFill>
              </a:ln>
              <a:solidFill>
                <a:schemeClr val="bg1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9006769" cy="5328592"/>
          </a:xfrm>
        </p:spPr>
        <p:txBody>
          <a:bodyPr>
            <a:no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هي اختصار للكلمة اليونانية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(ISOS) 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والتي تعني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(Equal)  </a:t>
            </a:r>
            <a:r>
              <a:rPr lang="ar-IQ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النظير أو المتساوي، وتعني أيضا اختصارا للمنظمة الدولية للتقييس الايزو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.</a:t>
            </a:r>
          </a:p>
          <a:p>
            <a:pPr marL="0" indent="0" algn="just" rtl="1">
              <a:buNone/>
            </a:pPr>
            <a:endParaRPr lang="ar-IQ" sz="1000" b="1" dirty="0" smtClean="0">
              <a:solidFill>
                <a:schemeClr val="accent3">
                  <a:lumMod val="20000"/>
                  <a:lumOff val="80000"/>
                </a:schemeClr>
              </a:solidFill>
              <a:cs typeface="+mj-cs"/>
            </a:endParaRPr>
          </a:p>
          <a:p>
            <a:pPr algn="ctr" rtl="1">
              <a:buNone/>
            </a:pPr>
            <a:r>
              <a:rPr lang="ar-IQ" sz="31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   </a:t>
            </a:r>
            <a:r>
              <a:rPr lang="en-US" sz="3100" b="1" dirty="0" smtClean="0">
                <a:solidFill>
                  <a:srgbClr val="FFFF00"/>
                </a:solidFill>
              </a:rPr>
              <a:t>(International </a:t>
            </a:r>
            <a:r>
              <a:rPr lang="en-US" sz="3100" b="1" dirty="0" smtClean="0">
                <a:solidFill>
                  <a:srgbClr val="FFFF00"/>
                </a:solidFill>
                <a:cs typeface="+mj-cs"/>
              </a:rPr>
              <a:t>Standardization Organization)</a:t>
            </a:r>
            <a:endParaRPr lang="ar-IQ" sz="3100" b="1" dirty="0" smtClean="0">
              <a:solidFill>
                <a:srgbClr val="FFFF00"/>
              </a:solidFill>
              <a:cs typeface="+mj-cs"/>
            </a:endParaRPr>
          </a:p>
          <a:p>
            <a:pPr algn="r" rtl="1">
              <a:buNone/>
            </a:pPr>
            <a:endParaRPr lang="en-US" sz="1000" b="1" dirty="0" smtClean="0">
              <a:solidFill>
                <a:schemeClr val="accent3">
                  <a:lumMod val="20000"/>
                  <a:lumOff val="80000"/>
                </a:schemeClr>
              </a:solidFill>
              <a:cs typeface="+mj-cs"/>
            </a:endParaRPr>
          </a:p>
          <a:p>
            <a:pPr algn="r" rtl="1">
              <a:buFont typeface="Wingdings" pitchFamily="2" charset="2"/>
              <a:buChar char="q"/>
            </a:pP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هي منظمة منتشرة على نطاق عالمي تمثل هيئات المقاييس العالمية (أعضاء الايزو) ومهمتها إصدار المواصفات الدولية في المجالات كافة </a:t>
            </a:r>
            <a:endParaRPr 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)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الصناعية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rgbClr val="FFC000"/>
                </a:solidFill>
                <a:cs typeface="+mj-cs"/>
              </a:rPr>
              <a:t>،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التعليمية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rgbClr val="FFC000"/>
                </a:solidFill>
                <a:cs typeface="+mj-cs"/>
              </a:rPr>
              <a:t>،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الصحية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rgbClr val="FFC000"/>
                </a:solidFill>
                <a:cs typeface="+mj-cs"/>
              </a:rPr>
              <a:t>،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البيئية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rgbClr val="FFC000"/>
                </a:solidFill>
                <a:cs typeface="+mj-cs"/>
              </a:rPr>
              <a:t>و</a:t>
            </a:r>
            <a:r>
              <a:rPr lang="ar-S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غيرها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(</a:t>
            </a:r>
            <a:r>
              <a:rPr lang="ar-IQ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j-cs"/>
              </a:rPr>
              <a:t>.</a:t>
            </a:r>
            <a:endParaRPr 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  <a:cs typeface="+mj-cs"/>
            </a:endParaRPr>
          </a:p>
          <a:p>
            <a:pPr algn="just" rtl="1"/>
            <a:endParaRPr lang="ar-IQ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691502" y="2643831"/>
            <a:ext cx="5652120" cy="2325914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IQ" sz="4800" b="1" dirty="0" smtClean="0">
                <a:solidFill>
                  <a:srgbClr val="FFC000"/>
                </a:solidFill>
              </a:rPr>
              <a:t>   التفويضات والتسجيلات </a:t>
            </a:r>
            <a:endParaRPr lang="ar-IQ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523" y="980728"/>
            <a:ext cx="5256583" cy="5652120"/>
          </a:xfrm>
          <a:ln w="57150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numCol="2"/>
          <a:lstStyle/>
          <a:p>
            <a:pPr algn="l" rtl="0">
              <a:buNone/>
            </a:pPr>
            <a:r>
              <a:rPr lang="ar-IQ" dirty="0" smtClean="0"/>
              <a:t>   </a:t>
            </a: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3836341" y="1339136"/>
            <a:ext cx="4429156" cy="7143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0000"/>
                </a:solidFill>
              </a:rPr>
              <a:t>ايزو</a:t>
            </a:r>
          </a:p>
          <a:p>
            <a:pPr algn="ctr"/>
            <a:r>
              <a:rPr lang="ar-IQ" sz="2400" b="1" dirty="0" smtClean="0">
                <a:solidFill>
                  <a:srgbClr val="FF0000"/>
                </a:solidFill>
              </a:rPr>
              <a:t>(المنظمة الدولية للتقيس)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6341" y="2779296"/>
            <a:ext cx="4429156" cy="7143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0000"/>
                </a:solidFill>
              </a:rPr>
              <a:t>هيئات الاعتماد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1001" y="4225156"/>
            <a:ext cx="4429156" cy="7143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0000"/>
                </a:solidFill>
              </a:rPr>
              <a:t>هيئات اصدار شهادات تصديق او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2400" b="1" dirty="0" smtClean="0">
                <a:solidFill>
                  <a:srgbClr val="FF0000"/>
                </a:solidFill>
              </a:rPr>
              <a:t>امناء السجل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9563" y="5651160"/>
            <a:ext cx="4500594" cy="64294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0000"/>
                </a:solidFill>
              </a:rPr>
              <a:t>منظمات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798700" y="2131224"/>
            <a:ext cx="505196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766116" y="3571384"/>
            <a:ext cx="505196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726692" y="5011544"/>
            <a:ext cx="505196" cy="5715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n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680520" cy="865731"/>
          </a:xfrm>
          <a:ln w="76200">
            <a:solidFill>
              <a:srgbClr val="FFC000"/>
            </a:solidFill>
          </a:ln>
          <a:scene3d>
            <a:camera prst="perspectiveRelaxed"/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perspectiveRelaxed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600" b="1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ISO </a:t>
            </a:r>
            <a:r>
              <a:rPr lang="ar-IQ" sz="6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الايـــزو</a:t>
            </a:r>
            <a:endParaRPr lang="ar-IQ" sz="6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85184"/>
          </a:xfrm>
        </p:spPr>
        <p:txBody>
          <a:bodyPr>
            <a:noAutofit/>
          </a:bodyPr>
          <a:lstStyle/>
          <a:p>
            <a:pPr algn="justLow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C000"/>
                </a:solidFill>
                <a:cs typeface="+mj-cs"/>
              </a:rPr>
              <a:t> (</a:t>
            </a:r>
            <a:r>
              <a:rPr lang="ar-IQ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+mj-cs"/>
              </a:rPr>
              <a:t>المنظمة الدولية للتقيس </a:t>
            </a:r>
            <a:r>
              <a:rPr lang="ar-IQ" sz="3200" b="1" dirty="0" smtClean="0">
                <a:solidFill>
                  <a:srgbClr val="FFC000"/>
                </a:solidFill>
                <a:cs typeface="+mj-cs"/>
              </a:rPr>
              <a:t>) هي اكبر منظمة في التطوير والنشر للمواصفات القياسية الدولية في العالم.</a:t>
            </a:r>
          </a:p>
          <a:p>
            <a:pPr algn="justLow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C000"/>
                </a:solidFill>
                <a:cs typeface="+mj-cs"/>
              </a:rPr>
              <a:t> اذ تعد شبكة من المعاهد الوطنية للمواصفات من </a:t>
            </a:r>
            <a:r>
              <a:rPr lang="en-US" sz="3200" b="1" dirty="0" smtClean="0">
                <a:solidFill>
                  <a:srgbClr val="FFC000"/>
                </a:solidFill>
                <a:cs typeface="+mj-cs"/>
              </a:rPr>
              <a:t>157</a:t>
            </a:r>
            <a:r>
              <a:rPr lang="ar-IQ" sz="3200" b="1" dirty="0" smtClean="0">
                <a:solidFill>
                  <a:srgbClr val="FFC000"/>
                </a:solidFill>
                <a:cs typeface="+mj-cs"/>
              </a:rPr>
              <a:t> دولة مع مقر امين سرها المركزي المنسق للنظام في جينيف, سويسرا.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C000"/>
                </a:solidFill>
                <a:cs typeface="+mj-cs"/>
              </a:rPr>
              <a:t>ايزو هي منظمة غير حكومية.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5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269776"/>
            <a:ext cx="4258816" cy="1143000"/>
          </a:xfrm>
          <a:ln>
            <a:solidFill>
              <a:schemeClr val="bg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IQ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فوائد سلسلة الايزو </a:t>
            </a:r>
            <a:r>
              <a:rPr lang="en-US" sz="36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9000</a:t>
            </a:r>
            <a:endParaRPr lang="ar-IQ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97832"/>
            <a:ext cx="8568952" cy="4639480"/>
          </a:xfrm>
        </p:spPr>
        <p:txBody>
          <a:bodyPr>
            <a:noAutofit/>
          </a:bodyPr>
          <a:lstStyle/>
          <a:p>
            <a:pPr algn="r" rtl="1">
              <a:buClr>
                <a:schemeClr val="tx2">
                  <a:lumMod val="95000"/>
                </a:schemeClr>
              </a:buClr>
              <a:buSzPct val="110000"/>
              <a:buFont typeface="Wingdings" pitchFamily="2" charset="2"/>
              <a:buChar char="Ø"/>
            </a:pPr>
            <a:r>
              <a:rPr lang="ar-IQ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تغطي مجال واسع واساسي ومفيد من عناصر نظام الجودة.</a:t>
            </a:r>
          </a:p>
          <a:p>
            <a:pPr algn="r" rtl="1">
              <a:buClr>
                <a:schemeClr val="tx2">
                  <a:lumMod val="95000"/>
                </a:schemeClr>
              </a:buClr>
              <a:buSzPct val="110000"/>
              <a:buFont typeface="Wingdings" pitchFamily="2" charset="2"/>
              <a:buChar char="Ø"/>
            </a:pPr>
            <a:r>
              <a:rPr lang="ar-IQ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امكانية التطبيق على كل اصناف المنتجات ، الخدمات وعلى مختلف الشركات.</a:t>
            </a:r>
            <a:endParaRPr lang="ar-IQ" sz="3300" b="1" dirty="0">
              <a:solidFill>
                <a:schemeClr val="accent6">
                  <a:lumMod val="20000"/>
                  <a:lumOff val="8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Clr>
                <a:schemeClr val="tx2">
                  <a:lumMod val="95000"/>
                </a:schemeClr>
              </a:buClr>
              <a:buSzPct val="110000"/>
              <a:buFont typeface="Wingdings" pitchFamily="2" charset="2"/>
              <a:buChar char="Ø"/>
            </a:pPr>
            <a:r>
              <a:rPr lang="ar-IQ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القدرة على ربط نظام ادارة الجودة بتنظيم سير العمليات.</a:t>
            </a:r>
            <a:endParaRPr lang="ar-IQ" sz="3300" b="1" dirty="0">
              <a:solidFill>
                <a:schemeClr val="accent6">
                  <a:lumMod val="20000"/>
                  <a:lumOff val="8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buClr>
                <a:schemeClr val="tx2">
                  <a:lumMod val="95000"/>
                </a:schemeClr>
              </a:buClr>
              <a:buSzPct val="110000"/>
              <a:buFont typeface="Wingdings" pitchFamily="2" charset="2"/>
              <a:buChar char="Ø"/>
            </a:pPr>
            <a:r>
              <a:rPr lang="ar-IQ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التأكيد بشدة نحو التحسين المستمر وارضاء الزبون.</a:t>
            </a:r>
          </a:p>
          <a:p>
            <a:pPr algn="r" rtl="1">
              <a:buClr>
                <a:schemeClr val="tx2">
                  <a:lumMod val="95000"/>
                </a:schemeClr>
              </a:buClr>
              <a:buSzPct val="110000"/>
              <a:buFont typeface="Wingdings" pitchFamily="2" charset="2"/>
              <a:buChar char="Ø"/>
            </a:pPr>
            <a:r>
              <a:rPr lang="ar-IQ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قدرات تنتظر تنميتها مع نظام الادارة, مثل                       ايزو </a:t>
            </a:r>
            <a:r>
              <a:rPr lang="en-US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14001:2004 </a:t>
            </a:r>
            <a:r>
              <a:rPr lang="ar-IQ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والذي يعني نظام ادارة البيئة.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639" y="490662"/>
            <a:ext cx="5257865" cy="10567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ar-IQ" b="1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مفهوم التحسين المستمر (دورة ديمنج)</a:t>
            </a:r>
            <a:endParaRPr lang="ar-IQ" b="1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5239480" y="2128264"/>
            <a:ext cx="1636776" cy="1444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/>
              <a:t>خطط</a:t>
            </a:r>
            <a:endParaRPr lang="ar-IQ" sz="2800" b="1" dirty="0"/>
          </a:p>
        </p:txBody>
      </p:sp>
      <p:sp>
        <p:nvSpPr>
          <p:cNvPr id="10" name="Oval 9"/>
          <p:cNvSpPr/>
          <p:nvPr/>
        </p:nvSpPr>
        <p:spPr>
          <a:xfrm>
            <a:off x="3330695" y="3645024"/>
            <a:ext cx="1636776" cy="1444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/>
              <a:t>افعل</a:t>
            </a:r>
            <a:endParaRPr lang="ar-IQ" sz="3200" b="1" dirty="0"/>
          </a:p>
        </p:txBody>
      </p:sp>
      <p:sp>
        <p:nvSpPr>
          <p:cNvPr id="11" name="Oval 10"/>
          <p:cNvSpPr/>
          <p:nvPr/>
        </p:nvSpPr>
        <p:spPr>
          <a:xfrm>
            <a:off x="5244048" y="5229200"/>
            <a:ext cx="1632208" cy="144016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/>
              <a:t>افحص</a:t>
            </a:r>
            <a:endParaRPr lang="ar-IQ" sz="2800" b="1" dirty="0"/>
          </a:p>
        </p:txBody>
      </p:sp>
      <p:sp>
        <p:nvSpPr>
          <p:cNvPr id="12" name="Oval 11"/>
          <p:cNvSpPr/>
          <p:nvPr/>
        </p:nvSpPr>
        <p:spPr>
          <a:xfrm>
            <a:off x="7471728" y="3784448"/>
            <a:ext cx="1636776" cy="14447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/>
              <a:t>نفد</a:t>
            </a:r>
            <a:endParaRPr lang="ar-IQ" sz="3200" b="1" dirty="0"/>
          </a:p>
        </p:txBody>
      </p:sp>
      <p:sp>
        <p:nvSpPr>
          <p:cNvPr id="13" name="Bent Arrow 12"/>
          <p:cNvSpPr/>
          <p:nvPr/>
        </p:nvSpPr>
        <p:spPr>
          <a:xfrm rot="10800000">
            <a:off x="6905952" y="5289499"/>
            <a:ext cx="1554480" cy="91440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3850639" y="2622922"/>
            <a:ext cx="1388841" cy="887670"/>
          </a:xfrm>
          <a:prstGeom prst="bentArrow">
            <a:avLst>
              <a:gd name="adj1" fmla="val 25000"/>
              <a:gd name="adj2" fmla="val 23016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4001637" y="4994899"/>
            <a:ext cx="1075528" cy="1265281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7239737" y="2347729"/>
            <a:ext cx="1102934" cy="1770504"/>
          </a:xfrm>
          <a:prstGeom prst="bentArrow">
            <a:avLst>
              <a:gd name="adj1" fmla="val 25000"/>
              <a:gd name="adj2" fmla="val 23466"/>
              <a:gd name="adj3" fmla="val 25000"/>
              <a:gd name="adj4" fmla="val 43750"/>
            </a:avLst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3317827" cy="5810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500726" cy="85010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التحسين المستمر لنظام ادارة الجودة</a:t>
            </a:r>
            <a:endParaRPr lang="ar-IQ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186766" cy="5809318"/>
          </a:xfrm>
        </p:spPr>
        <p:txBody>
          <a:bodyPr/>
          <a:lstStyle/>
          <a:p>
            <a:pPr>
              <a:buNone/>
            </a:pPr>
            <a:endParaRPr lang="ar-IQ" dirty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r>
              <a:rPr lang="ar-IQ" dirty="0" smtClean="0"/>
              <a:t>م</a:t>
            </a:r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 smtClean="0"/>
          </a:p>
          <a:p>
            <a:pPr>
              <a:buNone/>
            </a:pPr>
            <a:endParaRPr lang="ar-IQ" dirty="0"/>
          </a:p>
        </p:txBody>
      </p:sp>
      <p:sp>
        <p:nvSpPr>
          <p:cNvPr id="4" name="Rectangle 3"/>
          <p:cNvSpPr/>
          <p:nvPr/>
        </p:nvSpPr>
        <p:spPr>
          <a:xfrm>
            <a:off x="7643834" y="1857364"/>
            <a:ext cx="1214446" cy="3786214"/>
          </a:xfrm>
          <a:prstGeom prst="rect">
            <a:avLst/>
          </a:prstGeom>
          <a:solidFill>
            <a:srgbClr val="FFDA6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chemeClr val="bg2"/>
                </a:solidFill>
              </a:rPr>
              <a:t>الاطراف المعنية</a:t>
            </a:r>
          </a:p>
          <a:p>
            <a:pPr algn="ctr"/>
            <a:endParaRPr lang="ar-IQ" dirty="0" smtClean="0"/>
          </a:p>
          <a:p>
            <a:pPr algn="ctr"/>
            <a:endParaRPr lang="ar-IQ" dirty="0" smtClean="0"/>
          </a:p>
          <a:p>
            <a:pPr algn="ctr"/>
            <a:endParaRPr lang="ar-IQ" dirty="0" smtClean="0"/>
          </a:p>
          <a:p>
            <a:pPr algn="ctr"/>
            <a:endParaRPr lang="ar-IQ" dirty="0" smtClean="0"/>
          </a:p>
          <a:p>
            <a:pPr algn="ctr"/>
            <a:r>
              <a:rPr lang="ar-IQ" sz="2000" b="1" dirty="0" smtClean="0">
                <a:solidFill>
                  <a:schemeClr val="bg2"/>
                </a:solidFill>
              </a:rPr>
              <a:t>رضاء</a:t>
            </a:r>
            <a:endParaRPr lang="ar-IQ" sz="2000" b="1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946472"/>
            <a:ext cx="1214446" cy="3714776"/>
          </a:xfrm>
          <a:prstGeom prst="rect">
            <a:avLst/>
          </a:prstGeom>
          <a:solidFill>
            <a:srgbClr val="FFDA65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chemeClr val="bg2"/>
                </a:solidFill>
              </a:rPr>
              <a:t>الاطراف المعنية </a:t>
            </a:r>
          </a:p>
          <a:p>
            <a:pPr algn="ctr"/>
            <a:endParaRPr lang="ar-IQ" dirty="0" smtClean="0"/>
          </a:p>
          <a:p>
            <a:pPr algn="ctr"/>
            <a:endParaRPr lang="ar-IQ" dirty="0" smtClean="0"/>
          </a:p>
          <a:p>
            <a:pPr algn="ctr"/>
            <a:endParaRPr lang="ar-IQ" dirty="0" smtClean="0"/>
          </a:p>
          <a:p>
            <a:pPr algn="ctr"/>
            <a:endParaRPr lang="ar-IQ" dirty="0" smtClean="0"/>
          </a:p>
          <a:p>
            <a:pPr algn="ctr"/>
            <a:endParaRPr lang="ar-IQ" dirty="0" smtClean="0"/>
          </a:p>
          <a:p>
            <a:pPr algn="ctr"/>
            <a:r>
              <a:rPr lang="ar-IQ" sz="2000" b="1" dirty="0" smtClean="0">
                <a:solidFill>
                  <a:schemeClr val="bg2"/>
                </a:solidFill>
              </a:rPr>
              <a:t>متطلبات</a:t>
            </a:r>
            <a:endParaRPr lang="ar-IQ" sz="2000" b="1" dirty="0">
              <a:solidFill>
                <a:schemeClr val="bg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43108" y="1500174"/>
            <a:ext cx="4929222" cy="4643470"/>
          </a:xfrm>
          <a:prstGeom prst="ellipse">
            <a:avLst/>
          </a:prstGeom>
          <a:solidFill>
            <a:srgbClr val="C00000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7" name="Rectangle 6"/>
          <p:cNvSpPr/>
          <p:nvPr/>
        </p:nvSpPr>
        <p:spPr>
          <a:xfrm>
            <a:off x="3857620" y="2071678"/>
            <a:ext cx="1571636" cy="714380"/>
          </a:xfrm>
          <a:prstGeom prst="rect">
            <a:avLst/>
          </a:prstGeom>
          <a:solidFill>
            <a:srgbClr val="33CCFF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chemeClr val="bg2"/>
                </a:solidFill>
              </a:rPr>
              <a:t>مسؤولية الادارة</a:t>
            </a:r>
            <a:endParaRPr lang="ar-IQ" sz="2000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256" y="3429000"/>
            <a:ext cx="1428760" cy="714380"/>
          </a:xfrm>
          <a:prstGeom prst="rect">
            <a:avLst/>
          </a:prstGeom>
          <a:solidFill>
            <a:srgbClr val="33CCFF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b="1" dirty="0" smtClean="0">
                <a:solidFill>
                  <a:schemeClr val="bg2"/>
                </a:solidFill>
              </a:rPr>
              <a:t>القياس والتحليل والتحسين</a:t>
            </a:r>
            <a:endParaRPr lang="ar-IQ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6606" y="3357562"/>
            <a:ext cx="1428760" cy="714380"/>
          </a:xfrm>
          <a:prstGeom prst="rect">
            <a:avLst/>
          </a:prstGeom>
          <a:solidFill>
            <a:srgbClr val="33CC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chemeClr val="bg2"/>
                </a:solidFill>
              </a:rPr>
              <a:t>ادارة موارد</a:t>
            </a:r>
            <a:endParaRPr lang="ar-IQ" sz="2000" b="1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6182" y="4786322"/>
            <a:ext cx="1571636" cy="714380"/>
          </a:xfrm>
          <a:prstGeom prst="rect">
            <a:avLst/>
          </a:prstGeom>
          <a:solidFill>
            <a:srgbClr val="33CCFF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chemeClr val="bg2"/>
                </a:solidFill>
              </a:rPr>
              <a:t>تحقيق المنتج</a:t>
            </a:r>
            <a:endParaRPr lang="ar-IQ" sz="2000" b="1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4857760"/>
            <a:ext cx="857256" cy="50006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dirty="0" smtClean="0">
                <a:solidFill>
                  <a:schemeClr val="bg2"/>
                </a:solidFill>
              </a:rPr>
              <a:t>خدمة او منتج</a:t>
            </a:r>
            <a:endParaRPr lang="ar-IQ" dirty="0">
              <a:solidFill>
                <a:schemeClr val="bg2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571604" y="5072074"/>
            <a:ext cx="214314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8" name="Right Arrow 17"/>
          <p:cNvSpPr/>
          <p:nvPr/>
        </p:nvSpPr>
        <p:spPr>
          <a:xfrm flipV="1">
            <a:off x="6929454" y="507207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19" name="Curved Up Arrow 18"/>
          <p:cNvSpPr/>
          <p:nvPr/>
        </p:nvSpPr>
        <p:spPr>
          <a:xfrm rot="15172818">
            <a:off x="5631169" y="1415697"/>
            <a:ext cx="1524653" cy="813303"/>
          </a:xfrm>
          <a:prstGeom prst="curved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23" name="Bent-Up Arrow 22"/>
          <p:cNvSpPr/>
          <p:nvPr/>
        </p:nvSpPr>
        <p:spPr>
          <a:xfrm>
            <a:off x="5429256" y="4286256"/>
            <a:ext cx="714380" cy="64294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4" name="Bent-Up Arrow 23"/>
          <p:cNvSpPr/>
          <p:nvPr/>
        </p:nvSpPr>
        <p:spPr>
          <a:xfrm rot="5400000">
            <a:off x="3036083" y="4250537"/>
            <a:ext cx="714380" cy="64294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5" name="Bent-Up Arrow 24"/>
          <p:cNvSpPr/>
          <p:nvPr/>
        </p:nvSpPr>
        <p:spPr>
          <a:xfrm rot="10800000">
            <a:off x="2928926" y="2643182"/>
            <a:ext cx="786311" cy="639224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6" name="Bent-Up Arrow 25"/>
          <p:cNvSpPr/>
          <p:nvPr/>
        </p:nvSpPr>
        <p:spPr>
          <a:xfrm rot="16200000">
            <a:off x="5464975" y="2678901"/>
            <a:ext cx="714380" cy="642942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45719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476672"/>
            <a:ext cx="3487543" cy="72008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r-IQ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مفهوم العملية</a:t>
            </a:r>
            <a:endParaRPr lang="ar-IQ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6446" y="1357298"/>
            <a:ext cx="1785950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بواسطة من ؟</a:t>
            </a:r>
          </a:p>
          <a:p>
            <a:pPr algn="ctr"/>
            <a:r>
              <a:rPr lang="ar-IQ" dirty="0" smtClean="0"/>
              <a:t>(الافراد, الكفاءات)</a:t>
            </a: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1259632" y="1340768"/>
            <a:ext cx="1928826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600" b="1" dirty="0" smtClean="0"/>
              <a:t>بماذا ؟ </a:t>
            </a:r>
          </a:p>
          <a:p>
            <a:pPr algn="ctr"/>
            <a:r>
              <a:rPr lang="ar-IQ" sz="1600" b="1" dirty="0" smtClean="0"/>
              <a:t>(المعدات, التركيبات)</a:t>
            </a:r>
            <a:endParaRPr lang="ar-IQ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3286116" y="3286124"/>
            <a:ext cx="2428892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 smtClean="0"/>
              <a:t>الانشطة</a:t>
            </a:r>
            <a:endParaRPr lang="ar-IQ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954402" y="5238320"/>
            <a:ext cx="1785950" cy="11430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كيف ؟</a:t>
            </a:r>
          </a:p>
          <a:p>
            <a:pPr algn="ctr"/>
            <a:r>
              <a:rPr lang="ar-IQ" dirty="0" smtClean="0"/>
              <a:t>(مواصفات قياسية, اجراءات, اساليب)</a:t>
            </a:r>
            <a:endParaRPr lang="ar-IQ" dirty="0"/>
          </a:p>
        </p:txBody>
      </p:sp>
      <p:sp>
        <p:nvSpPr>
          <p:cNvPr id="9" name="Rectangle 8"/>
          <p:cNvSpPr/>
          <p:nvPr/>
        </p:nvSpPr>
        <p:spPr>
          <a:xfrm>
            <a:off x="107504" y="3140968"/>
            <a:ext cx="1828800" cy="11887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مدخل</a:t>
            </a:r>
            <a:endParaRPr lang="ar-IQ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44" y="3214686"/>
            <a:ext cx="1500198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dirty="0" smtClean="0"/>
              <a:t>مخرج</a:t>
            </a:r>
            <a:endParaRPr lang="ar-IQ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5786446" y="3500438"/>
            <a:ext cx="1233826" cy="500066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Right Arrow 11"/>
          <p:cNvSpPr/>
          <p:nvPr/>
        </p:nvSpPr>
        <p:spPr>
          <a:xfrm>
            <a:off x="2000232" y="3504998"/>
            <a:ext cx="1214446" cy="500066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88458" y="1844824"/>
            <a:ext cx="1312104" cy="13738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460566" y="1907074"/>
            <a:ext cx="1371600" cy="12801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03848" y="4304552"/>
            <a:ext cx="1296714" cy="15007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500562" y="4293096"/>
            <a:ext cx="1453840" cy="152356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86446" y="1286283"/>
            <a:ext cx="1828800" cy="1188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بواسطة من ؟</a:t>
            </a:r>
          </a:p>
          <a:p>
            <a:pPr algn="ctr"/>
            <a:r>
              <a:rPr lang="ar-IQ" dirty="0" smtClean="0"/>
              <a:t>(الافراد, الكفاءات)</a:t>
            </a:r>
            <a:endParaRPr lang="ar-IQ" dirty="0"/>
          </a:p>
        </p:txBody>
      </p:sp>
      <p:sp>
        <p:nvSpPr>
          <p:cNvPr id="20" name="Rectangle 19"/>
          <p:cNvSpPr/>
          <p:nvPr/>
        </p:nvSpPr>
        <p:spPr>
          <a:xfrm>
            <a:off x="1375048" y="5192608"/>
            <a:ext cx="1828800" cy="1188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dirty="0" smtClean="0"/>
              <a:t>كم العدد؟</a:t>
            </a:r>
          </a:p>
          <a:p>
            <a:pPr algn="ctr"/>
            <a:r>
              <a:rPr lang="ar-IQ" dirty="0" smtClean="0"/>
              <a:t>(الاداء, المؤشرات, مؤشرات الاداء الرئيسية)</a:t>
            </a:r>
            <a:endParaRPr lang="ar-IQ" dirty="0"/>
          </a:p>
        </p:txBody>
      </p:sp>
      <p:sp>
        <p:nvSpPr>
          <p:cNvPr id="21" name="Rectangle 20"/>
          <p:cNvSpPr/>
          <p:nvPr/>
        </p:nvSpPr>
        <p:spPr>
          <a:xfrm>
            <a:off x="7135688" y="3143671"/>
            <a:ext cx="1828800" cy="11887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مخرج</a:t>
            </a:r>
            <a:endParaRPr lang="ar-IQ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9632" y="1335507"/>
            <a:ext cx="1928826" cy="114300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بماذا ؟ </a:t>
            </a:r>
          </a:p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(المعدات, التركيبات)</a:t>
            </a:r>
            <a:endParaRPr lang="ar-IQ" sz="2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54402" y="5233059"/>
            <a:ext cx="1785950" cy="114300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كيف ؟</a:t>
            </a:r>
          </a:p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(مواصفات قياسية, اجراءات, اساليب)</a:t>
            </a:r>
            <a:endParaRPr lang="ar-IQ" sz="2000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6446" y="1281022"/>
            <a:ext cx="1828800" cy="118872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بواسطة من ؟</a:t>
            </a:r>
          </a:p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(الافراد, الكفاءات)</a:t>
            </a:r>
            <a:endParaRPr lang="ar-IQ" sz="20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75048" y="5187347"/>
            <a:ext cx="1828800" cy="118872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كم العدد؟</a:t>
            </a:r>
          </a:p>
          <a:p>
            <a:pPr algn="ctr"/>
            <a:r>
              <a:rPr lang="ar-IQ" sz="2000" b="1" dirty="0" smtClean="0">
                <a:solidFill>
                  <a:srgbClr val="FF0000"/>
                </a:solidFill>
              </a:rPr>
              <a:t>(الاداء, المؤشرات, مؤشرات الاداء الرئيسية)</a:t>
            </a:r>
            <a:endParaRPr lang="ar-IQ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4845224" cy="1143000"/>
          </a:xfrm>
        </p:spPr>
        <p:txBody>
          <a:bodyPr>
            <a:normAutofit/>
          </a:bodyPr>
          <a:lstStyle/>
          <a:p>
            <a:pPr rtl="1"/>
            <a:r>
              <a:rPr lang="ar-IQ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pya" panose="02000500000000020004" pitchFamily="2" charset="-122"/>
                <a:ea typeface="Sanpya" panose="02000500000000020004" pitchFamily="2" charset="-122"/>
                <a:cs typeface="Andalus" pitchFamily="18" charset="-78"/>
              </a:rPr>
              <a:t>الهدف من الدورة</a:t>
            </a:r>
            <a:endParaRPr lang="ar-IQ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pya" panose="02000500000000020004" pitchFamily="2" charset="-122"/>
              <a:ea typeface="Sanpya" panose="02000500000000020004" pitchFamily="2" charset="-122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Autofit/>
          </a:bodyPr>
          <a:lstStyle/>
          <a:p>
            <a:pPr marL="514350" indent="-514350" algn="justLow" rtl="1">
              <a:buAutoNum type="arabicPeriod"/>
            </a:pP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التعرف على مبادئ ومفاهيم التدقيق.</a:t>
            </a:r>
          </a:p>
          <a:p>
            <a:pPr marL="514350" indent="-514350" algn="justLow" rtl="1">
              <a:buAutoNum type="arabicPeriod"/>
            </a:pP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التعرف على المواصفة الدولية </a:t>
            </a: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ISO 9001:2008</a:t>
            </a:r>
            <a:endParaRPr lang="en-US" sz="2800" b="1" dirty="0">
              <a:solidFill>
                <a:schemeClr val="tx2">
                  <a:lumMod val="95000"/>
                </a:schemeClr>
              </a:solidFill>
              <a:latin typeface="+mj-lt"/>
              <a:cs typeface="+mj-cs"/>
            </a:endParaRPr>
          </a:p>
          <a:p>
            <a:pPr marL="514350" indent="-514350" algn="justLow" rtl="1">
              <a:buAutoNum type="arabicPeriod"/>
            </a:pP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التعرف على نظام ادارة الجودة, مشتملا على وظيفة ومسؤوليات المدقق بما يتوافق مع المواصفة القياسية الدولية ايزو </a:t>
            </a: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19011:2011 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القدرة على التخطيط والقيام بالتدقيق على وفق نظام ادارة الجودة.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القدرة على تجهيز وتقديم تقرير التدقيق والمتابعة على نتائج التدقيق.</a:t>
            </a:r>
          </a:p>
          <a:p>
            <a:pPr marL="514350" indent="-514350" algn="justLow" rtl="1">
              <a:buFont typeface="+mj-lt"/>
              <a:buAutoNum type="arabicPeriod"/>
            </a:pP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latin typeface="+mj-lt"/>
                <a:cs typeface="+mj-cs"/>
              </a:rPr>
              <a:t>للايفاء بمتطلبات تدريب نظام الجودة للتدقيق بما يتوافق مع معايير اركا.</a:t>
            </a:r>
            <a:endParaRPr lang="en-US" sz="2800" b="1" dirty="0">
              <a:solidFill>
                <a:schemeClr val="tx2">
                  <a:lumMod val="95000"/>
                </a:schemeClr>
              </a:solidFill>
              <a:latin typeface="+mj-lt"/>
              <a:cs typeface="+mj-cs"/>
            </a:endParaRPr>
          </a:p>
          <a:p>
            <a:pPr marL="0" indent="0" algn="justLow" rtl="1">
              <a:buNone/>
            </a:pPr>
            <a:r>
              <a:rPr lang="en-US" sz="2800" b="1" dirty="0"/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b="1" i="1" dirty="0"/>
              <a:t>nternational </a:t>
            </a:r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n-US" sz="2800" b="1" i="1" dirty="0"/>
              <a:t>egister of </a:t>
            </a:r>
            <a:r>
              <a:rPr lang="en-US" sz="2800" b="1" i="1" dirty="0">
                <a:solidFill>
                  <a:srgbClr val="FF0000"/>
                </a:solidFill>
              </a:rPr>
              <a:t>C</a:t>
            </a:r>
            <a:r>
              <a:rPr lang="en-US" sz="2800" b="1" i="1" dirty="0"/>
              <a:t>ertificated </a:t>
            </a:r>
            <a:r>
              <a:rPr lang="en-US" sz="2800" b="1" i="1" dirty="0">
                <a:solidFill>
                  <a:srgbClr val="FF0000"/>
                </a:solidFill>
              </a:rPr>
              <a:t>A</a:t>
            </a:r>
            <a:r>
              <a:rPr lang="en-US" sz="2800" b="1" i="1" dirty="0"/>
              <a:t>uditors</a:t>
            </a:r>
            <a:r>
              <a:rPr lang="en-US" sz="2800" b="1" dirty="0"/>
              <a:t> (</a:t>
            </a:r>
            <a:r>
              <a:rPr lang="en-US" sz="2800" b="1" i="1" dirty="0">
                <a:solidFill>
                  <a:srgbClr val="FF0000"/>
                </a:solidFill>
              </a:rPr>
              <a:t>IRCA</a:t>
            </a:r>
            <a:r>
              <a:rPr lang="en-US" sz="2800" b="1" dirty="0"/>
              <a:t>)</a:t>
            </a:r>
            <a:endParaRPr lang="ar-IQ" sz="2800" b="1" dirty="0">
              <a:solidFill>
                <a:schemeClr val="tx2">
                  <a:lumMod val="95000"/>
                </a:schemeClr>
              </a:solidFill>
              <a:latin typeface="+mj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9632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algn="ctr" rtl="1"/>
            <a:r>
              <a:rPr lang="ar-IQ" sz="4000" b="1" dirty="0">
                <a:solidFill>
                  <a:schemeClr val="bg1"/>
                </a:solidFill>
              </a:rPr>
              <a:t>ماهي فوائد تطبيق نظام ادارة الجودة </a:t>
            </a:r>
            <a:r>
              <a:rPr lang="en-US" sz="4000" b="1" dirty="0">
                <a:solidFill>
                  <a:schemeClr val="bg1"/>
                </a:solidFill>
              </a:rPr>
              <a:t>QMS ISO </a:t>
            </a:r>
            <a:r>
              <a:rPr lang="en-US" sz="4000" b="1" dirty="0" smtClean="0">
                <a:solidFill>
                  <a:schemeClr val="bg1"/>
                </a:solidFill>
              </a:rPr>
              <a:t>9001:2008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65104"/>
          </a:xfrm>
        </p:spPr>
        <p:txBody>
          <a:bodyPr/>
          <a:lstStyle/>
          <a:p>
            <a:pPr marL="0" indent="0" algn="r" rtl="1">
              <a:buClr>
                <a:srgbClr val="FFC000"/>
              </a:buClr>
              <a:buSzPct val="108000"/>
              <a:buNone/>
            </a:pPr>
            <a:r>
              <a:rPr lang="ar-IQ" sz="3200" b="1" dirty="0" smtClean="0"/>
              <a:t>فوائد </a:t>
            </a:r>
            <a:r>
              <a:rPr lang="ar-IQ" sz="3200" b="1" dirty="0"/>
              <a:t>على مستوى المنشآة </a:t>
            </a:r>
            <a:r>
              <a:rPr lang="ar-IQ" sz="3200" b="1" dirty="0" smtClean="0"/>
              <a:t>:</a:t>
            </a:r>
            <a:endParaRPr lang="en-US" sz="3200" b="1" dirty="0" smtClean="0"/>
          </a:p>
          <a:p>
            <a:pPr algn="r" rtl="1">
              <a:buClr>
                <a:srgbClr val="FFC000"/>
              </a:buClr>
              <a:buSzPct val="108000"/>
              <a:buFont typeface="Wingdings" pitchFamily="2" charset="2"/>
              <a:buChar char="v"/>
            </a:pPr>
            <a:r>
              <a:rPr lang="ar-IQ" sz="2800" b="1" dirty="0" smtClean="0"/>
              <a:t>تقليل </a:t>
            </a:r>
            <a:r>
              <a:rPr lang="ar-IQ" sz="2800" b="1" dirty="0"/>
              <a:t>الهدر في </a:t>
            </a:r>
            <a:r>
              <a:rPr lang="ar-IQ" sz="2800" b="1" dirty="0" smtClean="0"/>
              <a:t>الاموال.</a:t>
            </a:r>
          </a:p>
          <a:p>
            <a:pPr algn="r" rtl="1">
              <a:buClr>
                <a:srgbClr val="FFC000"/>
              </a:buClr>
              <a:buSzPct val="108000"/>
              <a:buFont typeface="Wingdings" pitchFamily="2" charset="2"/>
              <a:buChar char="v"/>
            </a:pPr>
            <a:r>
              <a:rPr lang="ar-IQ" sz="2800" b="1" dirty="0" smtClean="0"/>
              <a:t>تقليل الوقت,وزيادة الانتاجية </a:t>
            </a:r>
            <a:r>
              <a:rPr lang="ar-IQ" sz="2800" b="1" dirty="0"/>
              <a:t>مما يؤدي الى زيادة الربحية.</a:t>
            </a:r>
          </a:p>
          <a:p>
            <a:pPr marL="515938" indent="-515938" algn="r" rtl="1">
              <a:buClr>
                <a:srgbClr val="FFC000"/>
              </a:buClr>
              <a:buSzPct val="108000"/>
              <a:buFont typeface="Wingdings" pitchFamily="2" charset="2"/>
              <a:buChar char="v"/>
            </a:pPr>
            <a:r>
              <a:rPr lang="ar-IQ" sz="2800" b="1" dirty="0"/>
              <a:t>السمعة وزيادة ثقة الموردين والإنفتاح على </a:t>
            </a:r>
            <a:r>
              <a:rPr lang="ar-IQ" sz="2800" b="1" dirty="0" smtClean="0"/>
              <a:t>العالم.</a:t>
            </a:r>
            <a:endParaRPr lang="ar-IQ" sz="2800" b="1" dirty="0"/>
          </a:p>
          <a:p>
            <a:pPr marL="515938" indent="-515938" algn="r" rtl="1">
              <a:buClr>
                <a:srgbClr val="FFC000"/>
              </a:buClr>
              <a:buSzPct val="108000"/>
              <a:buFont typeface="Wingdings" pitchFamily="2" charset="2"/>
              <a:buChar char="v"/>
            </a:pPr>
            <a:r>
              <a:rPr lang="ar-IQ" sz="2800" b="1" dirty="0"/>
              <a:t>الحفاظ وزيادة </a:t>
            </a:r>
            <a:r>
              <a:rPr lang="ar-IQ" sz="2800" b="1" dirty="0" smtClean="0"/>
              <a:t>عدد </a:t>
            </a:r>
            <a:r>
              <a:rPr lang="ar-IQ" sz="2800" b="1" dirty="0"/>
              <a:t>العملاء وكسب رضاهم .</a:t>
            </a:r>
          </a:p>
          <a:p>
            <a:pPr marL="515938" indent="-515938" algn="r" rtl="1">
              <a:buClr>
                <a:srgbClr val="FFC000"/>
              </a:buClr>
              <a:buSzPct val="108000"/>
              <a:buFont typeface="Wingdings" pitchFamily="2" charset="2"/>
              <a:buChar char="v"/>
            </a:pPr>
            <a:r>
              <a:rPr lang="ar-IQ" sz="2800" b="1" dirty="0"/>
              <a:t>انشاء وضبط الوثائق والاجراءات والعمليات .</a:t>
            </a:r>
          </a:p>
          <a:p>
            <a:pPr marL="515938" indent="-515938" algn="r" rtl="1">
              <a:buClr>
                <a:srgbClr val="FFC000"/>
              </a:buClr>
              <a:buSzPct val="108000"/>
              <a:buFont typeface="Wingdings" pitchFamily="2" charset="2"/>
              <a:buChar char="v"/>
            </a:pPr>
            <a:r>
              <a:rPr lang="ar-IQ" sz="2800" b="1" dirty="0"/>
              <a:t>التحسين والتطوير المستمر </a:t>
            </a:r>
            <a:r>
              <a:rPr lang="ar-IQ" sz="2800" b="1" dirty="0" smtClean="0"/>
              <a:t>.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9058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293028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rtl="1"/>
            <a:r>
              <a:rPr lang="ar-IQ" sz="4000" b="1" dirty="0">
                <a:solidFill>
                  <a:schemeClr val="bg1"/>
                </a:solidFill>
              </a:rPr>
              <a:t>ماهي فوائد تطبيق نظام ادارة الجودة </a:t>
            </a:r>
            <a:r>
              <a:rPr lang="en-US" sz="4000" b="1" dirty="0">
                <a:solidFill>
                  <a:schemeClr val="bg1"/>
                </a:solidFill>
              </a:rPr>
              <a:t>QMS ISO </a:t>
            </a:r>
            <a:r>
              <a:rPr lang="en-US" sz="4000" b="1" dirty="0" smtClean="0">
                <a:solidFill>
                  <a:schemeClr val="bg1"/>
                </a:solidFill>
              </a:rPr>
              <a:t>9001:2008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</p:spPr>
        <p:txBody>
          <a:bodyPr/>
          <a:lstStyle/>
          <a:p>
            <a:pPr marL="0" indent="0" algn="r" rtl="1">
              <a:buClr>
                <a:srgbClr val="FFC000"/>
              </a:buClr>
              <a:buSzPct val="109000"/>
              <a:buNone/>
            </a:pPr>
            <a:r>
              <a:rPr lang="ar-IQ" sz="3200" b="1" dirty="0" smtClean="0"/>
              <a:t>فوائد </a:t>
            </a:r>
            <a:r>
              <a:rPr lang="ar-IQ" sz="3200" b="1" dirty="0"/>
              <a:t>على مستوى الأفراد منها</a:t>
            </a:r>
            <a:r>
              <a:rPr lang="ar-IQ" sz="3200" b="1" dirty="0" smtClean="0"/>
              <a:t>:</a:t>
            </a:r>
            <a:endParaRPr lang="ar-IQ" sz="2800" b="1" dirty="0"/>
          </a:p>
          <a:p>
            <a:pPr marL="515938" indent="-515938" algn="r" rtl="1">
              <a:buClr>
                <a:srgbClr val="FFC000"/>
              </a:buClr>
              <a:buSzPct val="109000"/>
              <a:buFont typeface="Wingdings" pitchFamily="2" charset="2"/>
              <a:buChar char="v"/>
            </a:pPr>
            <a:r>
              <a:rPr lang="ar-IQ" sz="2800" b="1" dirty="0"/>
              <a:t>تفهم واضح لمتطلبات وصلاحيات الأعمال التي يقومون بها.</a:t>
            </a:r>
          </a:p>
          <a:p>
            <a:pPr marL="515938" indent="-515938" algn="r" rtl="1">
              <a:buClr>
                <a:srgbClr val="FFC000"/>
              </a:buClr>
              <a:buSzPct val="109000"/>
              <a:buFont typeface="Wingdings" pitchFamily="2" charset="2"/>
              <a:buChar char="v"/>
            </a:pPr>
            <a:r>
              <a:rPr lang="ar-IQ" sz="2800" b="1" dirty="0"/>
              <a:t>وجود تعليمات عمل مكتوبة تساعد في </a:t>
            </a:r>
            <a:r>
              <a:rPr lang="ar-IQ" sz="2800" b="1" dirty="0" smtClean="0"/>
              <a:t>تسهيل </a:t>
            </a:r>
            <a:r>
              <a:rPr lang="ar-IQ" sz="2800" b="1" dirty="0"/>
              <a:t>انجاز </a:t>
            </a:r>
            <a:r>
              <a:rPr lang="ar-IQ" sz="2800" b="1" dirty="0" smtClean="0"/>
              <a:t>الاعمال.</a:t>
            </a:r>
            <a:endParaRPr lang="ar-IQ" sz="2800" b="1" dirty="0"/>
          </a:p>
          <a:p>
            <a:pPr marL="515938" indent="-515938" algn="r" rtl="1">
              <a:buClr>
                <a:srgbClr val="FFC000"/>
              </a:buClr>
              <a:buSzPct val="109000"/>
              <a:buFont typeface="Wingdings" pitchFamily="2" charset="2"/>
              <a:buChar char="v"/>
            </a:pPr>
            <a:r>
              <a:rPr lang="ar-IQ" sz="2800" b="1" dirty="0"/>
              <a:t>تفعيل الرقابة والتدقيق وتحقيق الاستفادة المثلى من الاوقات .</a:t>
            </a:r>
          </a:p>
          <a:p>
            <a:pPr marL="515938" indent="-515938" algn="r" rtl="1">
              <a:buClr>
                <a:srgbClr val="FFC000"/>
              </a:buClr>
              <a:buSzPct val="109000"/>
              <a:buFont typeface="Wingdings" pitchFamily="2" charset="2"/>
              <a:buChar char="v"/>
            </a:pPr>
            <a:r>
              <a:rPr lang="ar-IQ" sz="2800" b="1" dirty="0"/>
              <a:t>زيادة الوعي والتدريب والتطوير المستمر .</a:t>
            </a:r>
          </a:p>
          <a:p>
            <a:pPr marL="515938" indent="-515938" algn="r" rtl="1">
              <a:buClr>
                <a:srgbClr val="FFC000"/>
              </a:buClr>
              <a:buSzPct val="109000"/>
              <a:buFont typeface="Wingdings" pitchFamily="2" charset="2"/>
              <a:buChar char="v"/>
            </a:pPr>
            <a:r>
              <a:rPr lang="ar-IQ" sz="2800" b="1" dirty="0"/>
              <a:t>إنشاء وتطبيق تعليمات العمل وتوثيق الخبرات الموجودة .</a:t>
            </a:r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6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600200"/>
            <a:ext cx="5868144" cy="4349080"/>
          </a:xfrm>
        </p:spPr>
        <p:txBody>
          <a:bodyPr/>
          <a:lstStyle/>
          <a:p>
            <a:pPr marL="738188" indent="-738188" algn="r" rtl="1">
              <a:buNone/>
              <a:tabLst>
                <a:tab pos="685800" algn="l"/>
                <a:tab pos="971550" algn="l"/>
                <a:tab pos="1428750" algn="l"/>
              </a:tabLst>
            </a:pPr>
            <a:r>
              <a:rPr lang="ar-IQ" b="1" dirty="0"/>
              <a:t/>
            </a:r>
            <a:br>
              <a:rPr lang="ar-IQ" b="1" dirty="0"/>
            </a:br>
            <a:r>
              <a:rPr lang="ar-IQ" sz="2800" b="1" dirty="0" smtClean="0"/>
              <a:t>1-</a:t>
            </a:r>
            <a:r>
              <a:rPr lang="en-US" sz="2800" b="1" dirty="0" smtClean="0"/>
              <a:t> </a:t>
            </a:r>
            <a:r>
              <a:rPr lang="ar-IQ" sz="2800" b="1" dirty="0" smtClean="0"/>
              <a:t>المجال. </a:t>
            </a:r>
            <a:r>
              <a:rPr lang="ar-IQ" sz="2800" b="1" dirty="0"/>
              <a:t/>
            </a:r>
            <a:br>
              <a:rPr lang="ar-IQ" sz="2800" b="1" dirty="0"/>
            </a:br>
            <a:r>
              <a:rPr lang="ar-IQ" sz="2800" b="1" dirty="0" smtClean="0"/>
              <a:t>2-</a:t>
            </a:r>
            <a:r>
              <a:rPr lang="en-US" sz="2800" b="1" dirty="0" smtClean="0"/>
              <a:t> </a:t>
            </a:r>
            <a:r>
              <a:rPr lang="ar-IQ" sz="2800" b="1" dirty="0" smtClean="0"/>
              <a:t>المراجع.</a:t>
            </a:r>
            <a:r>
              <a:rPr lang="ar-IQ" sz="2800" b="1" dirty="0"/>
              <a:t/>
            </a:r>
            <a:br>
              <a:rPr lang="ar-IQ" sz="2800" b="1" dirty="0"/>
            </a:br>
            <a:r>
              <a:rPr lang="ar-IQ" sz="2800" b="1" dirty="0" smtClean="0"/>
              <a:t>3-</a:t>
            </a:r>
            <a:r>
              <a:rPr lang="en-US" sz="2800" b="1" dirty="0" smtClean="0"/>
              <a:t> </a:t>
            </a:r>
            <a:r>
              <a:rPr lang="ar-IQ" sz="2800" b="1" dirty="0" smtClean="0"/>
              <a:t>المصطلحات والتعاريف.</a:t>
            </a:r>
            <a:r>
              <a:rPr lang="ar-IQ" sz="2800" b="1" dirty="0"/>
              <a:t/>
            </a:r>
            <a:br>
              <a:rPr lang="ar-IQ" sz="2800" b="1" dirty="0"/>
            </a:br>
            <a:r>
              <a:rPr lang="ar-IQ" sz="2800" b="1" dirty="0" smtClean="0"/>
              <a:t>4-</a:t>
            </a:r>
            <a:r>
              <a:rPr lang="en-US" sz="2800" b="1" dirty="0" smtClean="0"/>
              <a:t> </a:t>
            </a:r>
            <a:r>
              <a:rPr lang="ar-IQ" sz="2800" b="1" dirty="0" smtClean="0"/>
              <a:t>نظام </a:t>
            </a:r>
            <a:r>
              <a:rPr lang="ar-IQ" sz="2800" b="1" dirty="0"/>
              <a:t>ادارة </a:t>
            </a:r>
            <a:r>
              <a:rPr lang="ar-IQ" sz="2800" b="1" dirty="0" smtClean="0"/>
              <a:t>الجودة.</a:t>
            </a:r>
            <a:r>
              <a:rPr lang="ar-IQ" sz="2800" b="1" dirty="0"/>
              <a:t/>
            </a:r>
            <a:br>
              <a:rPr lang="ar-IQ" sz="2800" b="1" dirty="0"/>
            </a:br>
            <a:r>
              <a:rPr lang="ar-IQ" sz="2800" b="1" dirty="0" smtClean="0"/>
              <a:t>5-</a:t>
            </a:r>
            <a:r>
              <a:rPr lang="en-US" sz="2800" b="1" dirty="0" smtClean="0"/>
              <a:t> </a:t>
            </a:r>
            <a:r>
              <a:rPr lang="ar-IQ" sz="2800" b="1" dirty="0" smtClean="0"/>
              <a:t>المسؤوليات </a:t>
            </a:r>
            <a:r>
              <a:rPr lang="ar-IQ" sz="2800" b="1" dirty="0"/>
              <a:t>والصلاحيات </a:t>
            </a:r>
            <a:r>
              <a:rPr lang="ar-IQ" sz="2800" b="1" dirty="0" smtClean="0"/>
              <a:t>والاتصال.</a:t>
            </a:r>
            <a:r>
              <a:rPr lang="ar-IQ" sz="2800" b="1" dirty="0"/>
              <a:t/>
            </a:r>
            <a:br>
              <a:rPr lang="ar-IQ" sz="2800" b="1" dirty="0"/>
            </a:br>
            <a:r>
              <a:rPr lang="ar-IQ" sz="2800" b="1" dirty="0" smtClean="0"/>
              <a:t>6-</a:t>
            </a:r>
            <a:r>
              <a:rPr lang="en-US" sz="2800" b="1" dirty="0" smtClean="0"/>
              <a:t> </a:t>
            </a:r>
            <a:r>
              <a:rPr lang="ar-IQ" sz="2800" b="1" dirty="0" smtClean="0"/>
              <a:t>ادارة الموارد.</a:t>
            </a:r>
            <a:r>
              <a:rPr lang="ar-IQ" sz="2800" b="1" dirty="0"/>
              <a:t/>
            </a:r>
            <a:br>
              <a:rPr lang="ar-IQ" sz="2800" b="1" dirty="0"/>
            </a:br>
            <a:r>
              <a:rPr lang="ar-IQ" sz="2800" b="1" dirty="0" smtClean="0"/>
              <a:t>7-</a:t>
            </a:r>
            <a:r>
              <a:rPr lang="en-US" sz="2800" b="1" dirty="0" smtClean="0"/>
              <a:t> </a:t>
            </a:r>
            <a:r>
              <a:rPr lang="ar-IQ" sz="2800" b="1" dirty="0" smtClean="0"/>
              <a:t>تحقيق المنتج.</a:t>
            </a:r>
            <a:r>
              <a:rPr lang="ar-IQ" sz="2800" b="1" dirty="0"/>
              <a:t/>
            </a:r>
            <a:br>
              <a:rPr lang="ar-IQ" sz="2800" b="1" dirty="0"/>
            </a:br>
            <a:r>
              <a:rPr lang="ar-IQ" sz="2800" b="1" dirty="0" smtClean="0"/>
              <a:t>8-</a:t>
            </a:r>
            <a:r>
              <a:rPr lang="en-US" sz="2800" b="1" dirty="0" smtClean="0"/>
              <a:t> </a:t>
            </a:r>
            <a:r>
              <a:rPr lang="ar-IQ" sz="2800" b="1" dirty="0" smtClean="0"/>
              <a:t>القياس </a:t>
            </a:r>
            <a:r>
              <a:rPr lang="ar-IQ" sz="2800" b="1" dirty="0"/>
              <a:t>والتحليل </a:t>
            </a:r>
            <a:r>
              <a:rPr lang="ar-IQ" sz="2800" b="1" dirty="0" smtClean="0"/>
              <a:t>والتحسين.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1720" y="764704"/>
            <a:ext cx="709570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738188" indent="-738188" algn="ctr">
              <a:tabLst>
                <a:tab pos="685800" algn="l"/>
                <a:tab pos="971550" algn="l"/>
                <a:tab pos="1428750" algn="l"/>
              </a:tabLst>
            </a:pPr>
            <a:r>
              <a:rPr lang="ar-IQ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تنقسم بنود المواصفة الى 8 أقسام رئيسية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67328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ar-IQ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بنود المواصفة القياسية الدولية ايزو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9001:2008</a:t>
            </a:r>
            <a:endParaRPr lang="ar-IQ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IQ" sz="3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بند رقم </a:t>
            </a:r>
            <a:r>
              <a:rPr lang="en-US" sz="3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</a:t>
            </a:r>
            <a:r>
              <a:rPr lang="ar-IQ" sz="3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IQ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ar-IQ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بنود ثانوية)</a:t>
            </a:r>
          </a:p>
          <a:p>
            <a:pPr algn="r" rtl="1">
              <a:buNone/>
            </a:pPr>
            <a:endParaRPr lang="ar-IQ" sz="800" dirty="0" smtClean="0"/>
          </a:p>
          <a:p>
            <a:pPr marL="914400" indent="-574675" algn="r" rtl="1">
              <a:buFont typeface="Wingdings" pitchFamily="2" charset="2"/>
              <a:buChar char="ü"/>
            </a:pPr>
            <a:r>
              <a:rPr lang="ar-IQ" sz="3000" b="1" dirty="0" smtClean="0">
                <a:solidFill>
                  <a:srgbClr val="FFFF00"/>
                </a:solidFill>
              </a:rPr>
              <a:t>توفير الموارد     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ar-IQ" sz="3000" b="1" dirty="0" smtClean="0">
                <a:solidFill>
                  <a:srgbClr val="FFFF00"/>
                </a:solidFill>
              </a:rPr>
              <a:t> (</a:t>
            </a:r>
            <a:r>
              <a:rPr lang="en-US" sz="3000" b="1" dirty="0" smtClean="0">
                <a:solidFill>
                  <a:srgbClr val="FFFF00"/>
                </a:solidFill>
              </a:rPr>
              <a:t>6.1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914400" indent="-574675" algn="r" rtl="1">
              <a:buFont typeface="Wingdings" pitchFamily="2" charset="2"/>
              <a:buChar char="ü"/>
            </a:pPr>
            <a:r>
              <a:rPr lang="ar-IQ" sz="3000" b="1" dirty="0" smtClean="0">
                <a:solidFill>
                  <a:srgbClr val="FFFF00"/>
                </a:solidFill>
              </a:rPr>
              <a:t>الموارد البشرية   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ar-IQ" sz="3000" b="1" dirty="0" smtClean="0">
                <a:solidFill>
                  <a:srgbClr val="FFFF00"/>
                </a:solidFill>
              </a:rPr>
              <a:t>(</a:t>
            </a:r>
            <a:r>
              <a:rPr lang="en-US" sz="3000" b="1" dirty="0" smtClean="0">
                <a:solidFill>
                  <a:srgbClr val="FFFF00"/>
                </a:solidFill>
              </a:rPr>
              <a:t>6.2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914400" indent="-574675" algn="r" rtl="1">
              <a:buFont typeface="Wingdings" pitchFamily="2" charset="2"/>
              <a:buChar char="ü"/>
            </a:pPr>
            <a:r>
              <a:rPr lang="ar-IQ" sz="3000" b="1" dirty="0" smtClean="0">
                <a:solidFill>
                  <a:srgbClr val="FFFF00"/>
                </a:solidFill>
              </a:rPr>
              <a:t>البنية التحتية    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ar-IQ" sz="3000" b="1" dirty="0" smtClean="0">
                <a:solidFill>
                  <a:srgbClr val="FFFF00"/>
                </a:solidFill>
              </a:rPr>
              <a:t>  (</a:t>
            </a:r>
            <a:r>
              <a:rPr lang="en-US" sz="3000" b="1" dirty="0" smtClean="0">
                <a:solidFill>
                  <a:srgbClr val="FFFF00"/>
                </a:solidFill>
              </a:rPr>
              <a:t>6.3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914400" indent="-574675" algn="r" rtl="1">
              <a:buFont typeface="Wingdings" pitchFamily="2" charset="2"/>
              <a:buChar char="ü"/>
            </a:pPr>
            <a:r>
              <a:rPr lang="ar-IQ" sz="3000" b="1" dirty="0" smtClean="0">
                <a:solidFill>
                  <a:srgbClr val="FFFF00"/>
                </a:solidFill>
              </a:rPr>
              <a:t>بيئة العمل          (</a:t>
            </a:r>
            <a:r>
              <a:rPr lang="en-US" sz="3000" b="1" dirty="0" smtClean="0">
                <a:solidFill>
                  <a:srgbClr val="FFFF00"/>
                </a:solidFill>
              </a:rPr>
              <a:t>6.4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algn="r" rtl="1">
              <a:buNone/>
            </a:pPr>
            <a:r>
              <a:rPr lang="ar-IQ" sz="3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بند رقم </a:t>
            </a:r>
            <a:r>
              <a:rPr lang="en-US" sz="35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</a:t>
            </a:r>
            <a:r>
              <a:rPr lang="ar-IQ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ar-IQ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بنود ثانوية)</a:t>
            </a:r>
          </a:p>
          <a:p>
            <a:pPr algn="r" rtl="1">
              <a:buNone/>
            </a:pPr>
            <a:endParaRPr lang="ar-IQ" sz="800" dirty="0" smtClean="0"/>
          </a:p>
          <a:p>
            <a:pPr marL="854075" indent="-617538" algn="r" rtl="1">
              <a:buFont typeface="Wingdings" pitchFamily="2" charset="2"/>
              <a:buChar char="ü"/>
              <a:tabLst>
                <a:tab pos="4572000" algn="l"/>
              </a:tabLst>
            </a:pPr>
            <a:r>
              <a:rPr lang="ar-IQ" sz="3000" b="1" dirty="0" smtClean="0">
                <a:solidFill>
                  <a:srgbClr val="FFFF00"/>
                </a:solidFill>
              </a:rPr>
              <a:t>التخطيط لتحقيق المنتج              (</a:t>
            </a:r>
            <a:r>
              <a:rPr lang="en-US" sz="3000" b="1" dirty="0" smtClean="0">
                <a:solidFill>
                  <a:srgbClr val="FFFF00"/>
                </a:solidFill>
              </a:rPr>
              <a:t>7.1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854075" indent="-617538" algn="r" rtl="1">
              <a:buFont typeface="Wingdings" pitchFamily="2" charset="2"/>
              <a:buChar char="ü"/>
              <a:tabLst>
                <a:tab pos="4572000" algn="l"/>
              </a:tabLst>
            </a:pPr>
            <a:r>
              <a:rPr lang="ar-IQ" sz="3000" b="1" dirty="0" smtClean="0">
                <a:solidFill>
                  <a:srgbClr val="FFFF00"/>
                </a:solidFill>
              </a:rPr>
              <a:t>العمليات ذات العلاقة بالزبون        (</a:t>
            </a:r>
            <a:r>
              <a:rPr lang="en-US" sz="3000" b="1" dirty="0" smtClean="0">
                <a:solidFill>
                  <a:srgbClr val="FFFF00"/>
                </a:solidFill>
              </a:rPr>
              <a:t>7.2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854075" indent="-617538" algn="r" rtl="1">
              <a:buFont typeface="Wingdings" pitchFamily="2" charset="2"/>
              <a:buChar char="ü"/>
              <a:tabLst>
                <a:tab pos="4572000" algn="l"/>
              </a:tabLst>
            </a:pPr>
            <a:r>
              <a:rPr lang="ar-IQ" sz="3000" b="1" dirty="0" smtClean="0">
                <a:solidFill>
                  <a:srgbClr val="FFFF00"/>
                </a:solidFill>
              </a:rPr>
              <a:t>التصميم والتدوير                     (</a:t>
            </a:r>
            <a:r>
              <a:rPr lang="en-US" sz="3000" b="1" dirty="0" smtClean="0">
                <a:solidFill>
                  <a:srgbClr val="FFFF00"/>
                </a:solidFill>
              </a:rPr>
              <a:t>7.3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854075" indent="-617538" algn="r" rtl="1">
              <a:buFont typeface="Wingdings" pitchFamily="2" charset="2"/>
              <a:buChar char="ü"/>
              <a:tabLst>
                <a:tab pos="4572000" algn="l"/>
              </a:tabLst>
            </a:pPr>
            <a:r>
              <a:rPr lang="ar-IQ" sz="3000" b="1" dirty="0" smtClean="0">
                <a:solidFill>
                  <a:srgbClr val="FFFF00"/>
                </a:solidFill>
              </a:rPr>
              <a:t>الشراء                                </a:t>
            </a:r>
            <a:r>
              <a:rPr lang="ar-IQ" sz="3000" b="1" dirty="0" smtClean="0">
                <a:solidFill>
                  <a:srgbClr val="FFFF00"/>
                </a:solidFill>
              </a:rPr>
              <a:t>(</a:t>
            </a:r>
            <a:r>
              <a:rPr lang="en-US" sz="3000" b="1" dirty="0" smtClean="0">
                <a:solidFill>
                  <a:srgbClr val="FFFF00"/>
                </a:solidFill>
              </a:rPr>
              <a:t>7.4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854075" indent="-617538" algn="r" rtl="1">
              <a:buFont typeface="Wingdings" pitchFamily="2" charset="2"/>
              <a:buChar char="ü"/>
              <a:tabLst>
                <a:tab pos="4572000" algn="l"/>
              </a:tabLst>
            </a:pPr>
            <a:r>
              <a:rPr lang="ar-IQ" sz="3000" b="1" dirty="0" smtClean="0">
                <a:solidFill>
                  <a:srgbClr val="FFFF00"/>
                </a:solidFill>
              </a:rPr>
              <a:t>الانتاج وتقديم الخدمة                (</a:t>
            </a:r>
            <a:r>
              <a:rPr lang="en-US" sz="3000" b="1" dirty="0" smtClean="0">
                <a:solidFill>
                  <a:srgbClr val="FFFF00"/>
                </a:solidFill>
              </a:rPr>
              <a:t>7.5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marL="854075" indent="-617538" algn="r" rtl="1">
              <a:buFont typeface="Wingdings" pitchFamily="2" charset="2"/>
              <a:buChar char="ü"/>
              <a:tabLst>
                <a:tab pos="4572000" algn="l"/>
              </a:tabLst>
            </a:pPr>
            <a:r>
              <a:rPr lang="ar-IQ" sz="3000" b="1" dirty="0" smtClean="0">
                <a:solidFill>
                  <a:srgbClr val="FFFF00"/>
                </a:solidFill>
              </a:rPr>
              <a:t>ضبط اجهزة المراقبة والقياس </a:t>
            </a:r>
            <a:r>
              <a:rPr lang="ar-IQ" sz="3000" b="1" dirty="0">
                <a:solidFill>
                  <a:srgbClr val="FFFF00"/>
                </a:solidFill>
              </a:rPr>
              <a:t> </a:t>
            </a:r>
            <a:r>
              <a:rPr lang="ar-IQ" sz="3000" b="1" dirty="0" smtClean="0">
                <a:solidFill>
                  <a:srgbClr val="FFFF00"/>
                </a:solidFill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</a:rPr>
              <a:t> </a:t>
            </a:r>
            <a:r>
              <a:rPr lang="ar-IQ" sz="3000" b="1" dirty="0" smtClean="0">
                <a:solidFill>
                  <a:srgbClr val="FFFF00"/>
                </a:solidFill>
              </a:rPr>
              <a:t>   (</a:t>
            </a:r>
            <a:r>
              <a:rPr lang="en-US" sz="3000" b="1" dirty="0" smtClean="0">
                <a:solidFill>
                  <a:srgbClr val="FFFF00"/>
                </a:solidFill>
              </a:rPr>
              <a:t>7.6</a:t>
            </a:r>
            <a:r>
              <a:rPr lang="ar-IQ" sz="3000" b="1" dirty="0" smtClean="0">
                <a:solidFill>
                  <a:srgbClr val="FFFF00"/>
                </a:solidFill>
              </a:rPr>
              <a:t>)</a:t>
            </a:r>
          </a:p>
          <a:p>
            <a:pPr algn="r" rtl="1">
              <a:buNone/>
            </a:pPr>
            <a:endParaRPr lang="ar-IQ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7504" y="0"/>
            <a:ext cx="8867328" cy="792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IQ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بنود المواصفة القياسية الدولية ايزو 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9001:2008</a:t>
            </a:r>
            <a:endParaRPr lang="ar-IQ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709160"/>
          </a:xfrm>
        </p:spPr>
        <p:txBody>
          <a:bodyPr/>
          <a:lstStyle/>
          <a:p>
            <a:pPr algn="r" rtl="1">
              <a:buNone/>
            </a:pPr>
            <a:r>
              <a:rPr lang="ar-IQ" b="1" u="sng" dirty="0" smtClean="0">
                <a:solidFill>
                  <a:schemeClr val="bg1"/>
                </a:solidFill>
              </a:rPr>
              <a:t>بند رقم </a:t>
            </a:r>
            <a:r>
              <a:rPr lang="en-US" b="1" u="sng" dirty="0" smtClean="0">
                <a:solidFill>
                  <a:schemeClr val="bg1"/>
                </a:solidFill>
              </a:rPr>
              <a:t>8.</a:t>
            </a:r>
            <a:r>
              <a:rPr lang="ar-IQ" b="1" u="sng" dirty="0" smtClean="0">
                <a:solidFill>
                  <a:schemeClr val="bg1"/>
                </a:solidFill>
              </a:rPr>
              <a:t> </a:t>
            </a:r>
            <a:r>
              <a:rPr lang="ar-IQ" b="1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ar-IQ" b="1" dirty="0" smtClean="0">
                <a:solidFill>
                  <a:schemeClr val="bg1"/>
                </a:solidFill>
              </a:rPr>
              <a:t> بنود ثانوية)</a:t>
            </a:r>
          </a:p>
          <a:p>
            <a:pPr algn="r" rtl="1">
              <a:buNone/>
            </a:pPr>
            <a:endParaRPr lang="ar-IQ" sz="1050" dirty="0" smtClean="0"/>
          </a:p>
          <a:p>
            <a:pPr marL="855663" indent="-679450" algn="just" rtl="1">
              <a:buFont typeface="Wingdings" pitchFamily="2" charset="2"/>
              <a:buChar char="ü"/>
            </a:pPr>
            <a:r>
              <a:rPr lang="ar-IQ" sz="2800" b="1" dirty="0" smtClean="0">
                <a:solidFill>
                  <a:srgbClr val="FFFF00"/>
                </a:solidFill>
              </a:rPr>
              <a:t>عام                                   </a:t>
            </a:r>
            <a:r>
              <a:rPr lang="ar-IQ" sz="2800" b="1" dirty="0" smtClean="0">
                <a:solidFill>
                  <a:srgbClr val="FFFF00"/>
                </a:solidFill>
              </a:rPr>
              <a:t>   (</a:t>
            </a:r>
            <a:r>
              <a:rPr lang="en-US" sz="2800" b="1" dirty="0" smtClean="0">
                <a:solidFill>
                  <a:srgbClr val="FFFF00"/>
                </a:solidFill>
              </a:rPr>
              <a:t>8.1</a:t>
            </a:r>
            <a:r>
              <a:rPr lang="ar-IQ" sz="2800" b="1" dirty="0" smtClean="0">
                <a:solidFill>
                  <a:srgbClr val="FFFF00"/>
                </a:solidFill>
              </a:rPr>
              <a:t>)</a:t>
            </a:r>
            <a:endParaRPr lang="ar-IQ" sz="2800" b="1" dirty="0" smtClean="0">
              <a:solidFill>
                <a:srgbClr val="FFFF00"/>
              </a:solidFill>
            </a:endParaRPr>
          </a:p>
          <a:p>
            <a:pPr marL="855663" indent="-679450" algn="just" rtl="1">
              <a:buFont typeface="Wingdings" pitchFamily="2" charset="2"/>
              <a:buChar char="ü"/>
            </a:pPr>
            <a:r>
              <a:rPr lang="ar-IQ" sz="2800" b="1" dirty="0" smtClean="0">
                <a:solidFill>
                  <a:srgbClr val="FFFF00"/>
                </a:solidFill>
              </a:rPr>
              <a:t>المراقبة والقياس                      (</a:t>
            </a:r>
            <a:r>
              <a:rPr lang="en-US" sz="2800" b="1" dirty="0" smtClean="0">
                <a:solidFill>
                  <a:srgbClr val="FFFF00"/>
                </a:solidFill>
              </a:rPr>
              <a:t>8.2</a:t>
            </a:r>
            <a:r>
              <a:rPr lang="ar-IQ" sz="2800" b="1" dirty="0" smtClean="0">
                <a:solidFill>
                  <a:srgbClr val="FFFF00"/>
                </a:solidFill>
              </a:rPr>
              <a:t>)</a:t>
            </a:r>
          </a:p>
          <a:p>
            <a:pPr marL="855663" indent="-679450" algn="just" rtl="1">
              <a:buFont typeface="Wingdings" pitchFamily="2" charset="2"/>
              <a:buChar char="ü"/>
            </a:pPr>
            <a:r>
              <a:rPr lang="ar-IQ" sz="2800" b="1" dirty="0" smtClean="0">
                <a:solidFill>
                  <a:srgbClr val="FFFF00"/>
                </a:solidFill>
              </a:rPr>
              <a:t>التحكم في المنتج غير المطابق   </a:t>
            </a:r>
            <a:r>
              <a:rPr lang="ar-IQ" sz="2800" b="1" dirty="0" smtClean="0">
                <a:solidFill>
                  <a:srgbClr val="FFFF00"/>
                </a:solidFill>
              </a:rPr>
              <a:t>    </a:t>
            </a:r>
            <a:r>
              <a:rPr lang="ar-IQ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8.3</a:t>
            </a:r>
            <a:r>
              <a:rPr lang="ar-IQ" sz="2800" b="1" dirty="0" smtClean="0">
                <a:solidFill>
                  <a:srgbClr val="FFFF00"/>
                </a:solidFill>
              </a:rPr>
              <a:t>)</a:t>
            </a:r>
          </a:p>
          <a:p>
            <a:pPr marL="855663" indent="-679450" algn="just" rtl="1">
              <a:buFont typeface="Wingdings" pitchFamily="2" charset="2"/>
              <a:buChar char="ü"/>
            </a:pPr>
            <a:r>
              <a:rPr lang="ar-IQ" sz="2800" b="1" dirty="0" smtClean="0">
                <a:solidFill>
                  <a:srgbClr val="FFFF00"/>
                </a:solidFill>
              </a:rPr>
              <a:t>تحليل البيانات                        </a:t>
            </a:r>
            <a:r>
              <a:rPr lang="ar-IQ" sz="2800" b="1" dirty="0" smtClean="0">
                <a:solidFill>
                  <a:srgbClr val="FFFF00"/>
                </a:solidFill>
              </a:rPr>
              <a:t>  </a:t>
            </a:r>
            <a:r>
              <a:rPr lang="ar-IQ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8.4</a:t>
            </a:r>
            <a:r>
              <a:rPr lang="ar-IQ" sz="2800" b="1" dirty="0" smtClean="0">
                <a:solidFill>
                  <a:srgbClr val="FFFF00"/>
                </a:solidFill>
              </a:rPr>
              <a:t>)</a:t>
            </a:r>
          </a:p>
          <a:p>
            <a:pPr marL="855663" indent="-679450" algn="just" rtl="1">
              <a:buFont typeface="Wingdings" pitchFamily="2" charset="2"/>
              <a:buChar char="ü"/>
            </a:pPr>
            <a:r>
              <a:rPr lang="ar-IQ" sz="2800" b="1" dirty="0" smtClean="0">
                <a:solidFill>
                  <a:srgbClr val="FFFF00"/>
                </a:solidFill>
              </a:rPr>
              <a:t>التحسين                              </a:t>
            </a:r>
            <a:r>
              <a:rPr lang="ar-IQ" sz="2800" b="1" dirty="0" smtClean="0">
                <a:solidFill>
                  <a:srgbClr val="FFFF00"/>
                </a:solidFill>
              </a:rPr>
              <a:t>  </a:t>
            </a:r>
            <a:r>
              <a:rPr lang="ar-IQ" sz="2800" b="1" dirty="0" smtClean="0">
                <a:solidFill>
                  <a:srgbClr val="FFFF00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8.5</a:t>
            </a:r>
            <a:r>
              <a:rPr lang="ar-IQ" sz="2800" b="1" dirty="0" smtClean="0">
                <a:solidFill>
                  <a:srgbClr val="FFFF00"/>
                </a:solidFill>
              </a:rPr>
              <a:t>)</a:t>
            </a:r>
          </a:p>
          <a:p>
            <a:pPr algn="r" rtl="1">
              <a:buNone/>
            </a:pPr>
            <a:endParaRPr lang="ar-IQ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79912" y="360040"/>
            <a:ext cx="4932040" cy="1268760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IQ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بنود المواصفة القياسية الدولية ايزو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9001:2008</a:t>
            </a:r>
            <a:endParaRPr lang="ar-IQ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7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IQ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</a:t>
            </a:r>
            <a:r>
              <a:rPr lang="en-US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5.3</a:t>
            </a:r>
            <a:r>
              <a:rPr lang="ar-IQ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r>
              <a:rPr lang="en-US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IQ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سياسة الجودة: ايزو </a:t>
            </a:r>
            <a:r>
              <a:rPr lang="en-US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9001: 2008</a:t>
            </a:r>
            <a:endParaRPr lang="ar-IQ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35280" cy="4319935"/>
          </a:xfrm>
        </p:spPr>
        <p:txBody>
          <a:bodyPr/>
          <a:lstStyle/>
          <a:p>
            <a:pPr marL="514350" indent="-514350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FF00"/>
                </a:solidFill>
              </a:rPr>
              <a:t>مناسبة لاغراض المنشأة.</a:t>
            </a:r>
          </a:p>
          <a:p>
            <a:pPr marL="514350" indent="-514350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FF00"/>
                </a:solidFill>
              </a:rPr>
              <a:t>تتضمن بيان بالالتزام بالمطابقة مع المتطلبات.</a:t>
            </a:r>
          </a:p>
          <a:p>
            <a:pPr marL="514350" indent="-514350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FF00"/>
                </a:solidFill>
              </a:rPr>
              <a:t>تحديد اطار عمل لوضع ومراجعة اهداف الجودة.</a:t>
            </a:r>
          </a:p>
          <a:p>
            <a:pPr marL="514350" indent="-514350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FF00"/>
                </a:solidFill>
              </a:rPr>
              <a:t>معلنة ومفهومة لجميع العاملين بالمنشأة.</a:t>
            </a:r>
          </a:p>
          <a:p>
            <a:pPr marL="514350" indent="-514350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FF00"/>
                </a:solidFill>
              </a:rPr>
              <a:t>تراجع لاستمرارية ملاءمتها.</a:t>
            </a:r>
          </a:p>
          <a:p>
            <a:pPr algn="r" rtl="1">
              <a:buNone/>
            </a:pPr>
            <a:endParaRPr lang="ar-IQ" sz="1600" dirty="0" smtClean="0"/>
          </a:p>
          <a:p>
            <a:pPr algn="r" rtl="1">
              <a:buNone/>
            </a:pPr>
            <a:r>
              <a:rPr lang="ar-IQ" sz="2800" b="1" dirty="0" smtClean="0">
                <a:solidFill>
                  <a:schemeClr val="accent1"/>
                </a:solidFill>
              </a:rPr>
              <a:t>مايجب على المدقق ان يبحث </a:t>
            </a:r>
            <a:r>
              <a:rPr lang="ar-IQ" sz="2800" b="1" dirty="0" smtClean="0">
                <a:solidFill>
                  <a:schemeClr val="accent1"/>
                </a:solidFill>
              </a:rPr>
              <a:t>في </a:t>
            </a:r>
            <a:r>
              <a:rPr lang="ar-IQ" sz="2800" b="1" dirty="0" smtClean="0">
                <a:solidFill>
                  <a:schemeClr val="accent1"/>
                </a:solidFill>
              </a:rPr>
              <a:t>تدقيقه على سياسة الجودة ومدى تطبيقها في المنشأة</a:t>
            </a:r>
            <a:endParaRPr lang="ar-IQ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8012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1"/>
            <a:r>
              <a:rPr lang="ar-IQ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(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4.1</a:t>
            </a:r>
            <a:r>
              <a:rPr lang="ar-IQ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) وصف العملية:ايزو 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9001:2008</a:t>
            </a:r>
            <a:endParaRPr lang="ar-IQ" sz="4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8192"/>
            <a:ext cx="8856984" cy="4853136"/>
          </a:xfrm>
        </p:spPr>
        <p:txBody>
          <a:bodyPr>
            <a:normAutofit/>
          </a:bodyPr>
          <a:lstStyle/>
          <a:p>
            <a:pPr marL="973138" indent="-633413"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</a:rPr>
              <a:t>تحديد العمليات اللازمة لنظام ادارة الجودة الشاملة.</a:t>
            </a:r>
          </a:p>
          <a:p>
            <a:pPr marL="973138" indent="-633413"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</a:rPr>
              <a:t>وصف العمليات اللازمة لنظام ادارة الجودة الشاملة.</a:t>
            </a:r>
          </a:p>
          <a:p>
            <a:pPr marL="973138" indent="-633413"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</a:rPr>
              <a:t>تحديد تتابع وتفاعل هذه العمليات.</a:t>
            </a:r>
          </a:p>
          <a:p>
            <a:pPr marL="973138" indent="-633413"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</a:rPr>
              <a:t>فاعلية التشغيل والتحكم في هذه العمليات.</a:t>
            </a:r>
          </a:p>
          <a:p>
            <a:pPr marL="973138" indent="-633413"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</a:rPr>
              <a:t>مراقبة وقياس وتحليل هذه العمليات.</a:t>
            </a:r>
          </a:p>
          <a:p>
            <a:pPr marL="973138" indent="-633413"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</a:rPr>
              <a:t>التحسين </a:t>
            </a:r>
            <a:r>
              <a:rPr lang="ar-IQ" sz="3200" b="1" dirty="0">
                <a:solidFill>
                  <a:srgbClr val="FFFF00"/>
                </a:solidFill>
              </a:rPr>
              <a:t>المستمر </a:t>
            </a:r>
            <a:r>
              <a:rPr lang="ar-IQ" sz="3200" b="1" dirty="0" smtClean="0">
                <a:solidFill>
                  <a:srgbClr val="FFFF00"/>
                </a:solidFill>
              </a:rPr>
              <a:t>لهذه </a:t>
            </a:r>
            <a:r>
              <a:rPr lang="ar-IQ" sz="3200" b="1" dirty="0">
                <a:solidFill>
                  <a:srgbClr val="FFFF00"/>
                </a:solidFill>
              </a:rPr>
              <a:t>العمليات.</a:t>
            </a:r>
          </a:p>
          <a:p>
            <a:pPr algn="r">
              <a:buNone/>
            </a:pPr>
            <a:endParaRPr lang="ar-IQ" sz="1000" dirty="0" smtClean="0">
              <a:solidFill>
                <a:schemeClr val="accent1"/>
              </a:solidFill>
            </a:endParaRPr>
          </a:p>
          <a:p>
            <a:pPr algn="r" rtl="1">
              <a:buNone/>
            </a:pPr>
            <a:r>
              <a:rPr lang="ar-IQ" sz="2400" b="1" dirty="0" smtClean="0">
                <a:solidFill>
                  <a:schemeClr val="accent1"/>
                </a:solidFill>
              </a:rPr>
              <a:t>بينما تصف عملياتك المحددة تأكد من ان عملياتك تفي بحاجة تلك الحدود</a:t>
            </a:r>
            <a:r>
              <a:rPr lang="ar-IQ" dirty="0" smtClean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186808" cy="792088"/>
          </a:xfr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1"/>
            <a:r>
              <a:rPr lang="ar-IQ" sz="4800" b="1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وصف العملية</a:t>
            </a:r>
            <a:endParaRPr lang="ar-IQ" sz="4800" b="1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92" y="1412776"/>
            <a:ext cx="7955280" cy="406908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المدخلات والمخرجات للعملية .</a:t>
            </a:r>
          </a:p>
          <a:p>
            <a:pPr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كل الانشطة الداخلة في العملية.</a:t>
            </a:r>
          </a:p>
          <a:p>
            <a:pPr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كيفية سير العملية </a:t>
            </a:r>
            <a:r>
              <a:rPr lang="ar-IQ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ar-IQ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6588" indent="231775" algn="r" rtl="1">
              <a:buClr>
                <a:schemeClr val="tx1"/>
              </a:buClr>
              <a:buFont typeface="Wingdings" pitchFamily="2" charset="2"/>
              <a:buChar char="ü"/>
            </a:pP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IQ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يشتغل .</a:t>
            </a:r>
          </a:p>
          <a:p>
            <a:pPr marL="636588" indent="231775" algn="r" rtl="1">
              <a:buClr>
                <a:schemeClr val="tx1"/>
              </a:buClr>
              <a:buFont typeface="Wingdings" pitchFamily="2" charset="2"/>
              <a:buChar char="ü"/>
            </a:pPr>
            <a:r>
              <a:rPr lang="ar-IQ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ماهي البنية التحتية المطلوبة. </a:t>
            </a:r>
          </a:p>
          <a:p>
            <a:pPr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ضوابط العملية .</a:t>
            </a:r>
          </a:p>
          <a:p>
            <a:pPr algn="r" rtl="1">
              <a:buFont typeface="Wingdings" pitchFamily="2" charset="2"/>
              <a:buChar char="Ø"/>
            </a:pPr>
            <a:r>
              <a:rPr lang="ar-IQ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مؤشرات الاداء.</a:t>
            </a:r>
            <a:endParaRPr lang="ar-IQ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30412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التدقيق وفق المعيار الدولي للتدقيق ايزو </a:t>
            </a:r>
            <a:r>
              <a:rPr lang="en-US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19011:2002</a:t>
            </a:r>
            <a:endParaRPr lang="ar-IQ" b="1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00808"/>
            <a:ext cx="8429652" cy="4709160"/>
          </a:xfrm>
        </p:spPr>
        <p:txBody>
          <a:bodyPr/>
          <a:lstStyle/>
          <a:p>
            <a:pPr algn="r" rtl="1">
              <a:buNone/>
            </a:pPr>
            <a:r>
              <a:rPr lang="ar-IQ" sz="3600" b="1" dirty="0" smtClean="0">
                <a:solidFill>
                  <a:srgbClr val="FFFF00"/>
                </a:solidFill>
              </a:rPr>
              <a:t> </a:t>
            </a:r>
            <a:r>
              <a:rPr lang="ar-IQ" sz="3600" b="1" dirty="0" smtClean="0">
                <a:solidFill>
                  <a:srgbClr val="FFFF00"/>
                </a:solidFill>
              </a:rPr>
              <a:t>التدقيق</a:t>
            </a:r>
          </a:p>
          <a:p>
            <a:pPr algn="justLow" rtl="1">
              <a:buNone/>
            </a:pPr>
            <a:r>
              <a:rPr lang="ar-IQ" dirty="0" smtClean="0">
                <a:solidFill>
                  <a:srgbClr val="FFFF00"/>
                </a:solidFill>
              </a:rPr>
              <a:t>       </a:t>
            </a:r>
            <a:r>
              <a:rPr lang="ar-IQ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هي عملية منهجية ومستقلة وموثقة بغرض الحصول على دليل مرجعي وتقديمه بموضوعية لتحديد المدى الذي اليه تم استيفاء معايير التدقيق.</a:t>
            </a:r>
            <a:endParaRPr lang="ar-IQ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3"/>
            <a:ext cx="3024336" cy="2818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445224"/>
          </a:xfrm>
        </p:spPr>
        <p:txBody>
          <a:bodyPr/>
          <a:lstStyle/>
          <a:p>
            <a:pPr marL="0" indent="0" algn="just" rtl="1" eaLnBrk="0" hangingPunct="0">
              <a:buClr>
                <a:srgbClr val="FFC000"/>
              </a:buClr>
              <a:buSzPct val="110000"/>
              <a:buNone/>
              <a:defRPr/>
            </a:pPr>
            <a:endParaRPr lang="ar-SA" sz="1100" b="1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Clr>
                <a:srgbClr val="FFC000"/>
              </a:buClr>
              <a:buSzPct val="110000"/>
              <a:buNone/>
              <a:defRPr/>
            </a:pPr>
            <a:r>
              <a:rPr lang="ar-SA" sz="36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الغرض من عملية التدقيق</a:t>
            </a:r>
            <a:r>
              <a:rPr lang="ar-SA" sz="36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endParaRPr lang="ar-IQ" sz="3600" b="1" dirty="0" smtClean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Low" rtl="1">
              <a:lnSpc>
                <a:spcPct val="150000"/>
              </a:lnSpc>
              <a:buClr>
                <a:srgbClr val="FFC000"/>
              </a:buClr>
              <a:buSzPct val="110000"/>
              <a:buFont typeface="Wingdings" pitchFamily="2" charset="2"/>
              <a:buChar char="Ø"/>
              <a:defRPr/>
            </a:pPr>
            <a:r>
              <a:rPr lang="ar-SA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تزويد</a:t>
            </a:r>
            <a:r>
              <a:rPr lang="ar-EG" sz="2800" b="1" dirty="0">
                <a:latin typeface="Simplified Arabic" pitchFamily="18" charset="-78"/>
                <a:cs typeface="Simplified Arabic" pitchFamily="18" charset="-78"/>
              </a:rPr>
              <a:t> الإدارة بالمعلومات التى </a:t>
            </a:r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توضح</a:t>
            </a:r>
            <a:r>
              <a:rPr lang="ar-EG" sz="2800" b="1" dirty="0">
                <a:latin typeface="Simplified Arabic" pitchFamily="18" charset="-78"/>
                <a:cs typeface="Simplified Arabic" pitchFamily="18" charset="-78"/>
              </a:rPr>
              <a:t> مدى مطابقة نظم إدارة الجودة للمتطلبات المنصوص </a:t>
            </a:r>
            <a:r>
              <a:rPr lang="ar-EG" sz="2800" b="1" dirty="0" smtClean="0">
                <a:latin typeface="Simplified Arabic" pitchFamily="18" charset="-78"/>
                <a:cs typeface="Simplified Arabic" pitchFamily="18" charset="-78"/>
              </a:rPr>
              <a:t>عليها</a:t>
            </a:r>
            <a:r>
              <a:rPr 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Low" rtl="1">
              <a:lnSpc>
                <a:spcPct val="150000"/>
              </a:lnSpc>
              <a:buClr>
                <a:srgbClr val="FFC000"/>
              </a:buClr>
              <a:buSzPct val="110000"/>
              <a:buFont typeface="Wingdings" pitchFamily="2" charset="2"/>
              <a:buChar char="Ø"/>
              <a:defRPr/>
            </a:pPr>
            <a:r>
              <a:rPr lang="ar-EG" sz="2800" b="1" dirty="0" smtClean="0">
                <a:latin typeface="Simplified Arabic" pitchFamily="18" charset="-78"/>
                <a:cs typeface="Simplified Arabic" pitchFamily="18" charset="-78"/>
              </a:rPr>
              <a:t>مدى </a:t>
            </a:r>
            <a:r>
              <a:rPr lang="ar-EG" sz="2800" b="1" dirty="0">
                <a:latin typeface="Simplified Arabic" pitchFamily="18" charset="-78"/>
                <a:cs typeface="Simplified Arabic" pitchFamily="18" charset="-78"/>
              </a:rPr>
              <a:t>الحاجة للتطوير والتحسين</a:t>
            </a:r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. </a:t>
            </a:r>
            <a:endParaRPr lang="ar-IQ" sz="28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Low" rtl="1">
              <a:lnSpc>
                <a:spcPct val="150000"/>
              </a:lnSpc>
              <a:buClr>
                <a:srgbClr val="FFC000"/>
              </a:buClr>
              <a:buSzPct val="110000"/>
              <a:buFont typeface="Wingdings" pitchFamily="2" charset="2"/>
              <a:buChar char="Ø"/>
              <a:defRPr/>
            </a:pPr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إظهار </a:t>
            </a:r>
            <a:r>
              <a:rPr lang="ar-EG" sz="2800" b="1" dirty="0">
                <a:latin typeface="Simplified Arabic" pitchFamily="18" charset="-78"/>
                <a:cs typeface="Simplified Arabic" pitchFamily="18" charset="-78"/>
              </a:rPr>
              <a:t>الفرص الإيجابية للتحسين وليست  لتصيد السلب</a:t>
            </a:r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يات.</a:t>
            </a:r>
            <a:r>
              <a:rPr lang="ar-EG" sz="2800" b="1" dirty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2800" b="1" dirty="0">
              <a:latin typeface="Simplified Arabic" pitchFamily="18" charset="-78"/>
              <a:cs typeface="Simplified Arabic" pitchFamily="18" charset="-78"/>
            </a:endParaRPr>
          </a:p>
          <a:p>
            <a:pPr algn="r" rt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64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64" y="260648"/>
            <a:ext cx="6377940" cy="1008443"/>
          </a:xfrm>
        </p:spPr>
        <p:txBody>
          <a:bodyPr/>
          <a:lstStyle/>
          <a:p>
            <a: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Total Quality</a:t>
            </a:r>
            <a:r>
              <a:rPr lang="ar-IQ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الجودة الشاملة </a:t>
            </a:r>
            <a:r>
              <a:rPr lang="en-US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56984" cy="532859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justLow" rtl="1"/>
            <a:r>
              <a:rPr lang="ar-IQ" sz="3200" b="1" dirty="0"/>
              <a:t>الضبط المتكامل (الشامل) لجودة الإنتاج هو عبارة عن نظام شامل و متكامل بواسطته يمكن تجميع عمل الوحدات المختلفة داخل المصنع أو المنشأة التي تعمل في مجالات تطوير الجودة و تحسينها لضمان إنتاج المنتجات بدرجة مناسبة من الجودة ترضي رغبات المستهلك و بأقل التكاليف</a:t>
            </a:r>
            <a:r>
              <a:rPr lang="ar-IQ" sz="3200" b="1" dirty="0" smtClean="0"/>
              <a:t>.</a:t>
            </a:r>
            <a:endParaRPr lang="ar-IQ" sz="900" b="1" dirty="0" smtClean="0"/>
          </a:p>
          <a:p>
            <a:pPr algn="justLow" rtl="1"/>
            <a:r>
              <a:rPr lang="ar-IQ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مفهوم ادارة الجودة الشاملة 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Total Quality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Management </a:t>
            </a:r>
            <a:r>
              <a:rPr lang="ar-IQ" sz="3200" b="1" dirty="0"/>
              <a:t>هي منحى تنظيمي </a:t>
            </a:r>
            <a:r>
              <a:rPr lang="ar-IQ" sz="3200" b="1" dirty="0" smtClean="0"/>
              <a:t>للأدارة </a:t>
            </a:r>
            <a:r>
              <a:rPr lang="ar-IQ" sz="3200" b="1" dirty="0"/>
              <a:t>والمراقبة يقوم علـى </a:t>
            </a:r>
            <a:r>
              <a:rPr lang="ar-IQ" sz="3200" b="1" dirty="0" smtClean="0"/>
              <a:t>قيـادة الادارة </a:t>
            </a:r>
            <a:r>
              <a:rPr lang="ar-IQ" sz="3200" b="1" dirty="0"/>
              <a:t>العليـا للمؤسسـة للنشاطات المختلفة المتعلقة </a:t>
            </a:r>
            <a:r>
              <a:rPr lang="ar-IQ" sz="3200" b="1" dirty="0" smtClean="0"/>
              <a:t>بالتحسين </a:t>
            </a:r>
            <a:r>
              <a:rPr lang="ar-IQ" sz="3200" b="1" dirty="0"/>
              <a:t>المستمر </a:t>
            </a:r>
            <a:r>
              <a:rPr lang="ar-IQ" sz="3200" b="1" dirty="0" smtClean="0"/>
              <a:t>للجودة, </a:t>
            </a:r>
            <a:r>
              <a:rPr lang="ar-IQ" sz="3200" b="1" dirty="0"/>
              <a:t>كما يقوم على اشـراك جميـع </a:t>
            </a:r>
            <a:r>
              <a:rPr lang="ar-IQ" sz="3200" b="1" dirty="0" smtClean="0"/>
              <a:t>العاملين </a:t>
            </a:r>
            <a:r>
              <a:rPr lang="ar-IQ" sz="3200" b="1" dirty="0"/>
              <a:t>في المؤسسة في تلك </a:t>
            </a:r>
            <a:r>
              <a:rPr lang="ar-IQ" sz="3200" b="1" dirty="0" smtClean="0"/>
              <a:t>الانشطة </a:t>
            </a:r>
            <a:r>
              <a:rPr lang="ar-IQ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87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672408" cy="936104"/>
          </a:xfrm>
          <a:solidFill>
            <a:srgbClr val="FFDA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rtl="1"/>
            <a:r>
              <a:rPr lang="ar-IQ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مبادئ التدقيق</a:t>
            </a:r>
            <a:endParaRPr lang="ar-IQ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424936" cy="4997192"/>
          </a:xfrm>
        </p:spPr>
        <p:txBody>
          <a:bodyPr>
            <a:noAutofit/>
          </a:bodyPr>
          <a:lstStyle/>
          <a:p>
            <a:pPr marL="651510" indent="-514350" algn="justLow" rtl="1">
              <a:buClr>
                <a:srgbClr val="FF00FF"/>
              </a:buClr>
              <a:buSzPct val="106000"/>
              <a:buAutoNum type="arabicPeriod"/>
            </a:pPr>
            <a:r>
              <a:rPr lang="ar-IQ" sz="2800" b="1" dirty="0" smtClean="0">
                <a:ln>
                  <a:solidFill>
                    <a:srgbClr val="FFCCFF"/>
                  </a:solidFill>
                </a:ln>
                <a:solidFill>
                  <a:srgbClr val="FFFF00"/>
                </a:solidFill>
              </a:rPr>
              <a:t>التصرف الاخلاقي : الاحترافية والتحفظ عاملان اساسيان للتدقيق.</a:t>
            </a:r>
          </a:p>
          <a:p>
            <a:pPr marL="651510" indent="-514350" algn="justLow" rtl="1">
              <a:buClr>
                <a:srgbClr val="FF00FF"/>
              </a:buClr>
              <a:buSzPct val="106000"/>
              <a:buAutoNum type="arabicPeriod"/>
            </a:pPr>
            <a:r>
              <a:rPr lang="ar-IQ" sz="2800" b="1" dirty="0" smtClean="0">
                <a:ln>
                  <a:solidFill>
                    <a:srgbClr val="FFCCFF"/>
                  </a:solidFill>
                </a:ln>
                <a:solidFill>
                  <a:srgbClr val="FFFF00"/>
                </a:solidFill>
              </a:rPr>
              <a:t>التقديم (العرض) العادل: الالتزام بتقديم التقرير بشكل صادق ودقيق.</a:t>
            </a:r>
          </a:p>
          <a:p>
            <a:pPr marL="651510" indent="-514350" algn="justLow" rtl="1">
              <a:buClr>
                <a:srgbClr val="FF00FF"/>
              </a:buClr>
              <a:buSzPct val="106000"/>
              <a:buAutoNum type="arabicPeriod"/>
            </a:pPr>
            <a:r>
              <a:rPr lang="ar-IQ" sz="2800" b="1" dirty="0" smtClean="0">
                <a:ln>
                  <a:solidFill>
                    <a:srgbClr val="FFCCFF"/>
                  </a:solidFill>
                </a:ln>
                <a:solidFill>
                  <a:srgbClr val="FFFF00"/>
                </a:solidFill>
              </a:rPr>
              <a:t>واجبية العناية بالاخلاق : تطبيق الاجتهاد والحكم في التدقيق.</a:t>
            </a:r>
          </a:p>
          <a:p>
            <a:pPr marL="651510" indent="-514350" algn="justLow" rtl="1">
              <a:buClr>
                <a:srgbClr val="FF00FF"/>
              </a:buClr>
              <a:buSzPct val="106000"/>
              <a:buAutoNum type="arabicPeriod"/>
            </a:pPr>
            <a:r>
              <a:rPr lang="ar-IQ" sz="2800" b="1" dirty="0" smtClean="0">
                <a:ln>
                  <a:solidFill>
                    <a:srgbClr val="FFCCFF"/>
                  </a:solidFill>
                </a:ln>
                <a:solidFill>
                  <a:srgbClr val="FFFF00"/>
                </a:solidFill>
              </a:rPr>
              <a:t>الاستقلال: اساس </a:t>
            </a:r>
            <a:r>
              <a:rPr lang="ar-IQ" sz="2800" b="1" dirty="0" smtClean="0">
                <a:ln>
                  <a:solidFill>
                    <a:srgbClr val="FFCCFF"/>
                  </a:solidFill>
                </a:ln>
                <a:solidFill>
                  <a:srgbClr val="FFFF00"/>
                </a:solidFill>
              </a:rPr>
              <a:t>نزاهة </a:t>
            </a:r>
            <a:r>
              <a:rPr lang="ar-IQ" sz="2800" b="1" dirty="0" smtClean="0">
                <a:ln>
                  <a:solidFill>
                    <a:srgbClr val="FFCCFF"/>
                  </a:solidFill>
                </a:ln>
                <a:solidFill>
                  <a:srgbClr val="FFFF00"/>
                </a:solidFill>
              </a:rPr>
              <a:t>التدقيق وموضعية استنتاجات التدقيق.</a:t>
            </a:r>
          </a:p>
          <a:p>
            <a:pPr marL="651510" indent="-514350" algn="justLow" rtl="1">
              <a:buClr>
                <a:srgbClr val="FF00FF"/>
              </a:buClr>
              <a:buSzPct val="106000"/>
              <a:buAutoNum type="arabicPeriod"/>
            </a:pPr>
            <a:r>
              <a:rPr lang="ar-IQ" sz="2800" b="1" dirty="0" smtClean="0">
                <a:ln>
                  <a:solidFill>
                    <a:srgbClr val="FFCCFF"/>
                  </a:solidFill>
                </a:ln>
                <a:solidFill>
                  <a:srgbClr val="FFFF00"/>
                </a:solidFill>
              </a:rPr>
              <a:t>مقاربة مبنية على الدليل: استنتاجات تدقيق موثقة وقابلة للاستعادة.</a:t>
            </a:r>
            <a:endParaRPr lang="ar-IQ" sz="2800" b="1" dirty="0">
              <a:ln>
                <a:solidFill>
                  <a:srgbClr val="FFCCFF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5760640" cy="792088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ar-IQ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مبادئ الهيئات المانحة للشهادة</a:t>
            </a:r>
            <a:endParaRPr lang="ar-IQ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219256" cy="4925144"/>
          </a:xfrm>
        </p:spPr>
        <p:txBody>
          <a:bodyPr/>
          <a:lstStyle/>
          <a:p>
            <a:pPr algn="r" rtl="1">
              <a:buNone/>
            </a:pPr>
            <a:r>
              <a:rPr lang="ar-IQ" b="1" dirty="0" smtClean="0"/>
              <a:t>المبادئ التالية مزود بها كارشاد الهيئات المانحة للشهادات / امناء السجل</a:t>
            </a:r>
            <a:endParaRPr lang="ar-IQ" dirty="0" smtClean="0"/>
          </a:p>
          <a:p>
            <a:pPr marL="457200" indent="398463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C000"/>
                </a:solidFill>
              </a:rPr>
              <a:t>النزاهه وعدم التحيز</a:t>
            </a:r>
          </a:p>
          <a:p>
            <a:pPr marL="457200" indent="398463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C000"/>
                </a:solidFill>
              </a:rPr>
              <a:t>الكفاءة </a:t>
            </a:r>
          </a:p>
          <a:p>
            <a:pPr marL="457200" indent="398463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C000"/>
                </a:solidFill>
              </a:rPr>
              <a:t>المسؤولية </a:t>
            </a:r>
          </a:p>
          <a:p>
            <a:pPr marL="457200" indent="398463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C000"/>
                </a:solidFill>
              </a:rPr>
              <a:t>الانفتاح </a:t>
            </a:r>
          </a:p>
          <a:p>
            <a:pPr marL="457200" indent="398463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C000"/>
                </a:solidFill>
              </a:rPr>
              <a:t>السرية </a:t>
            </a:r>
          </a:p>
          <a:p>
            <a:pPr marL="457200" indent="398463" algn="r" rtl="1">
              <a:buFont typeface="Wingdings" pitchFamily="2" charset="2"/>
              <a:buChar char="Ø"/>
            </a:pPr>
            <a:r>
              <a:rPr lang="ar-IQ" sz="2800" b="1" dirty="0" smtClean="0">
                <a:solidFill>
                  <a:srgbClr val="FFC000"/>
                </a:solidFill>
              </a:rPr>
              <a:t>حل وحسم الشكاوي</a:t>
            </a:r>
            <a:endParaRPr lang="ar-IQ" sz="40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3816424" cy="720080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 rtl="1"/>
            <a:r>
              <a:rPr lang="ar-IQ" sz="4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ادارة عدم التحيز </a:t>
            </a:r>
            <a:endParaRPr lang="ar-IQ" sz="4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143825" cy="470916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2800" b="1" dirty="0" smtClean="0">
                <a:cs typeface="+mj-cs"/>
              </a:rPr>
              <a:t>على المدقق ان يكون مدركا بان الهيئة المانحة للشهادة يجب ان لا:</a:t>
            </a:r>
          </a:p>
          <a:p>
            <a:pPr algn="r" rtl="1">
              <a:buFontTx/>
              <a:buChar char="-"/>
            </a:pPr>
            <a:r>
              <a:rPr lang="ar-IQ" sz="2800" b="1" dirty="0" smtClean="0">
                <a:cs typeface="+mj-cs"/>
              </a:rPr>
              <a:t>تمنح الشهادة لشركة تابعة لها </a:t>
            </a:r>
            <a:r>
              <a:rPr lang="en-US" sz="2800" b="1" dirty="0" smtClean="0">
                <a:cs typeface="+mj-cs"/>
              </a:rPr>
              <a:t>100</a:t>
            </a:r>
            <a:r>
              <a:rPr lang="ar-IQ" sz="2800" b="1" dirty="0" smtClean="0">
                <a:cs typeface="+mj-cs"/>
              </a:rPr>
              <a:t> %</a:t>
            </a:r>
          </a:p>
          <a:p>
            <a:pPr algn="r" rtl="1">
              <a:buFontTx/>
              <a:buChar char="-"/>
            </a:pPr>
            <a:r>
              <a:rPr lang="ar-IQ" sz="2800" b="1" dirty="0" smtClean="0">
                <a:cs typeface="+mj-cs"/>
              </a:rPr>
              <a:t>تمنح الشهادة لشركة اخرى مانحة للشهاده</a:t>
            </a:r>
          </a:p>
          <a:p>
            <a:pPr algn="r" rtl="1">
              <a:buFontTx/>
              <a:buChar char="-"/>
            </a:pPr>
            <a:r>
              <a:rPr lang="ar-IQ" sz="2800" b="1" dirty="0" smtClean="0">
                <a:cs typeface="+mj-cs"/>
              </a:rPr>
              <a:t>تزويد باستشارات نظام الادارة </a:t>
            </a:r>
          </a:p>
          <a:p>
            <a:pPr algn="r" rtl="1">
              <a:buFontTx/>
              <a:buChar char="-"/>
            </a:pPr>
            <a:r>
              <a:rPr lang="ar-IQ" sz="2800" b="1" dirty="0" smtClean="0">
                <a:cs typeface="+mj-cs"/>
              </a:rPr>
              <a:t>تسويق مع المنشأت الاستشارية </a:t>
            </a:r>
          </a:p>
          <a:p>
            <a:pPr algn="r" rtl="1">
              <a:buFontTx/>
              <a:buChar char="-"/>
            </a:pPr>
            <a:r>
              <a:rPr lang="ar-IQ" sz="2800" b="1" dirty="0" smtClean="0">
                <a:cs typeface="+mj-cs"/>
              </a:rPr>
              <a:t>تستخدم مدققين قد قامو بممارسة استشارات نظام الادارة ليشاركوا في التدقيق في انشطة منح الشهادات</a:t>
            </a:r>
            <a:endParaRPr lang="ar-IQ" sz="28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568" y="232915"/>
            <a:ext cx="4474840" cy="603797"/>
          </a:xfrm>
        </p:spPr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>تدقيق منح الشهادة المبدئي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715040"/>
          </a:xfrm>
        </p:spPr>
        <p:txBody>
          <a:bodyPr/>
          <a:lstStyle/>
          <a:p>
            <a:pPr algn="r" rtl="1">
              <a:buNone/>
            </a:pP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4" name="Down Arrow Callout 3"/>
          <p:cNvSpPr/>
          <p:nvPr/>
        </p:nvSpPr>
        <p:spPr>
          <a:xfrm>
            <a:off x="2699792" y="928670"/>
            <a:ext cx="4104456" cy="857256"/>
          </a:xfrm>
          <a:prstGeom prst="downArrow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FF99"/>
            </a:solidFill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الطلب</a:t>
            </a:r>
            <a:endParaRPr lang="ar-IQ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699792" y="1714488"/>
            <a:ext cx="4104456" cy="857256"/>
          </a:xfrm>
          <a:prstGeom prst="downArrow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FF99"/>
            </a:solidFill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الطلب</a:t>
            </a:r>
            <a:endParaRPr lang="ar-IQ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2699792" y="2571744"/>
            <a:ext cx="4104456" cy="857256"/>
          </a:xfrm>
          <a:prstGeom prst="downArrow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FF99"/>
            </a:solidFill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مرحلة التدقيق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ar-IQ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2699792" y="3357562"/>
            <a:ext cx="4104456" cy="857256"/>
          </a:xfrm>
          <a:prstGeom prst="downArrow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FF99"/>
            </a:solidFill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مرحلة التدقيق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ar-IQ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699792" y="4143380"/>
            <a:ext cx="4104456" cy="857256"/>
          </a:xfrm>
          <a:prstGeom prst="downArrow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FF99"/>
            </a:solidFill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تقارير التدقيق </a:t>
            </a:r>
            <a:endParaRPr lang="ar-IQ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699792" y="4929198"/>
            <a:ext cx="4104456" cy="857256"/>
          </a:xfrm>
          <a:prstGeom prst="downArrow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FF99"/>
            </a:solidFill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انشطة مابعد التدقيق</a:t>
            </a:r>
            <a:endParaRPr lang="ar-IQ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own Arrow Callout 16"/>
          <p:cNvSpPr/>
          <p:nvPr/>
        </p:nvSpPr>
        <p:spPr>
          <a:xfrm>
            <a:off x="2699792" y="5715016"/>
            <a:ext cx="4104456" cy="857256"/>
          </a:xfrm>
          <a:prstGeom prst="downArrowCallou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FFFF99"/>
            </a:solidFill>
          </a:ln>
          <a:scene3d>
            <a:camera prst="orthographicFront">
              <a:rot lat="0" lon="0" rev="0"/>
            </a:camera>
            <a:lightRig rig="sunset" dir="t"/>
          </a:scene3d>
          <a:sp3d prstMaterial="dkEdge"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قرار منح الشهادة المبدئي</a:t>
            </a:r>
            <a:endParaRPr lang="ar-IQ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92080" y="260648"/>
            <a:ext cx="3168352" cy="7683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أنواع التدقيق</a:t>
            </a:r>
            <a:endParaRPr lang="en-US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980728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93737" lvl="1" indent="-514350" algn="just" eaLnBrk="0" hangingPunct="0">
              <a:lnSpc>
                <a:spcPct val="150000"/>
              </a:lnSpc>
              <a:buClr>
                <a:srgbClr val="FFC000"/>
              </a:buClr>
              <a:buSzPct val="108000"/>
              <a:buFont typeface="+mj-lt"/>
              <a:buAutoNum type="arabicPeriod"/>
              <a:defRPr/>
            </a:pPr>
            <a:r>
              <a:rPr lang="ar-EG" sz="3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تدقيق الطرف الأول أو التدقيق الداخلى</a:t>
            </a:r>
            <a:r>
              <a:rPr lang="ar-SA" sz="3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  <a:endParaRPr lang="ar-IQ" sz="30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marL="179387" lvl="1" algn="just" eaLnBrk="0" hangingPunct="0">
              <a:lnSpc>
                <a:spcPct val="150000"/>
              </a:lnSpc>
              <a:buClr>
                <a:srgbClr val="FFC000"/>
              </a:buClr>
              <a:buSzPct val="108000"/>
              <a:defRPr/>
            </a:pPr>
            <a:r>
              <a:rPr lang="ar-EG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هو تدقيق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  تقوم به الشركة على الأنشطة والعمليات المختلفة للتأكد من أن نظام الجودة يطبق كما هو موصف في وثائق الجودة وأن نظام الجودة فعال ويحقق الأهداف التي وضعتها </a:t>
            </a:r>
            <a:r>
              <a:rPr lang="ar-SA" sz="3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الشركة.</a:t>
            </a:r>
            <a:endParaRPr lang="ar-IQ" sz="3000" b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179387" lvl="1" algn="just" eaLnBrk="0" hangingPunct="0">
              <a:lnSpc>
                <a:spcPct val="150000"/>
              </a:lnSpc>
              <a:buClr>
                <a:srgbClr val="FFC000"/>
              </a:buClr>
              <a:buSzPct val="108000"/>
              <a:defRPr/>
            </a:pPr>
            <a:r>
              <a:rPr lang="ar-IQ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2. </a:t>
            </a:r>
            <a:r>
              <a:rPr lang="ar-EG" sz="3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تدقيق </a:t>
            </a:r>
            <a:r>
              <a:rPr lang="ar-EG" sz="3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الطرف الثانى أو تدقيق الموردين</a:t>
            </a:r>
            <a:r>
              <a:rPr lang="ar-S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sz="3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marL="179387" lvl="1" algn="just" eaLnBrk="0" hangingPunct="0">
              <a:lnSpc>
                <a:spcPct val="150000"/>
              </a:lnSpc>
              <a:buClr>
                <a:srgbClr val="FFC000"/>
              </a:buClr>
              <a:buSzPct val="108000"/>
              <a:defRPr/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هو 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مراجعة الشركة على نظام الجودة لمورد يتعامل مع الشركة أو مورد جديد للتأكد من قدرتهم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عل</a:t>
            </a:r>
            <a:r>
              <a:rPr lang="ar-IQ" sz="3000" b="1" dirty="0" smtClean="0">
                <a:latin typeface="Simplified Arabic" pitchFamily="18" charset="-78"/>
                <a:cs typeface="Simplified Arabic" pitchFamily="18" charset="-78"/>
              </a:rPr>
              <a:t>ى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تحقيق متطلبات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محددة</a:t>
            </a:r>
            <a:r>
              <a:rPr lang="ar-IQ" sz="3000" b="1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3000" b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72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340767"/>
            <a:ext cx="8569325" cy="51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ar-EG" sz="3000" b="1" dirty="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تدقيق الطرف الثالث أو التدقيق للحصول على شهادة المطابقة لمتطلبات مواصفة معتمدة: </a:t>
            </a:r>
            <a:endParaRPr lang="ar-SA" sz="3000" b="1" dirty="0">
              <a:solidFill>
                <a:srgbClr val="FFC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Low" eaLnBrk="0" hangingPunct="0">
              <a:lnSpc>
                <a:spcPct val="150000"/>
              </a:lnSpc>
              <a:buFont typeface="Webdings" pitchFamily="18" charset="2"/>
              <a:buNone/>
              <a:defRPr/>
            </a:pP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هو 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تدقيق على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نظام الجودة في المؤسسة بواسطة مؤسسة أخرى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 محترفة  ومستقلة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حيث يتم تقييم أنشطة المؤسسة بالمقارنة بمتطلبات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 مواصفة معتمدة و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محددة. </a:t>
            </a:r>
            <a:endParaRPr lang="ar-SA" sz="3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ar-SA" sz="3000" b="1" dirty="0">
                <a:solidFill>
                  <a:srgbClr val="99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292080" y="260648"/>
            <a:ext cx="3168352" cy="7683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أنواع التدقيق</a:t>
            </a:r>
            <a:endParaRPr lang="en-US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51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42231" y="356394"/>
            <a:ext cx="6801769" cy="76835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4000" b="1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المستويات الرسمية للمدققين الخارجيين</a:t>
            </a:r>
            <a:endParaRPr lang="en-US" sz="4000" b="1" dirty="0">
              <a:ln w="12700">
                <a:solidFill>
                  <a:srgbClr val="FF00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496" y="1146423"/>
            <a:ext cx="8926513" cy="523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ar-EG" sz="30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المدقق المبتدىء</a:t>
            </a:r>
            <a:r>
              <a:rPr lang="ar-EG" sz="3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هو الذى يف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 بمتطلبات تسجيله كمدقق ولكن تنقصه الخبرة  فى التدقيق. </a:t>
            </a:r>
            <a:endParaRPr lang="ar-IQ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>
              <a:defRPr/>
            </a:pPr>
            <a:r>
              <a:rPr lang="ar-IQ" sz="3000" b="1" dirty="0" smtClean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2. </a:t>
            </a:r>
            <a:r>
              <a:rPr lang="ar-SA" sz="30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المدقق</a:t>
            </a:r>
            <a:r>
              <a:rPr lang="ar-SA" sz="3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هو الشخص المؤهل الذى اكتسب خبرة معنية لا تقل فترة الخبرة عن عشرين يوماً منهم  عشرة أيام مراجعة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IQ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تدقيق</a:t>
            </a:r>
            <a:r>
              <a:rPr lang="ar-IQ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بالموقع تغطى على الأقل خمس مراجعات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>
              <a:defRPr/>
            </a:pPr>
            <a:r>
              <a:rPr lang="ar-IQ" sz="3000" b="1" dirty="0" smtClean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3</a:t>
            </a:r>
            <a:r>
              <a:rPr lang="ar-IQ" sz="3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IQ" sz="30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كبير </a:t>
            </a:r>
            <a:r>
              <a:rPr lang="ar-EG" sz="30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فريق المدققين</a:t>
            </a:r>
            <a:r>
              <a:rPr lang="ar-EG" sz="3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هو المدقق المؤهل جيداً والذى أكتسب خبرة طويلة لا تقل فترة الخبرة  على الأقل عن عشرين يوماً منهم (5) عمليات كرئيس فريق التدقيق، وأصبحت له سلطة إدارة فريق عمل من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المدققين.</a:t>
            </a:r>
            <a:endParaRPr lang="en-US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lnSpc>
                <a:spcPct val="150000"/>
              </a:lnSpc>
              <a:defRPr/>
            </a:pPr>
            <a:endParaRPr lang="en-US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ar-SA" sz="3000" b="1" dirty="0" smtClean="0">
                <a:solidFill>
                  <a:srgbClr val="99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65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64088" y="260648"/>
            <a:ext cx="3039962" cy="7683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36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إختيار المدققين</a:t>
            </a:r>
            <a:endParaRPr lang="en-US" sz="36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071563"/>
            <a:ext cx="85693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ar-EG" sz="3600" dirty="0">
                <a:latin typeface="Simplified Arabic" pitchFamily="18" charset="-78"/>
                <a:cs typeface="Simplified Arabic" pitchFamily="18" charset="-78"/>
              </a:rPr>
              <a:t>يعتمد نظام </a:t>
            </a: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إختيار المدققين </a:t>
            </a:r>
            <a:r>
              <a:rPr lang="ar-EG" sz="3600" dirty="0">
                <a:latin typeface="Simplified Arabic" pitchFamily="18" charset="-78"/>
                <a:cs typeface="Simplified Arabic" pitchFamily="18" charset="-78"/>
              </a:rPr>
              <a:t>على الأسس الآتية</a:t>
            </a:r>
            <a:r>
              <a:rPr lang="ar-SA" sz="3600" b="1" dirty="0"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EG" sz="3600" b="1" dirty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sz="36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السمات الشخصية .</a:t>
            </a:r>
            <a:endParaRPr lang="ar-SA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التدريب المناسب .</a:t>
            </a:r>
            <a:endParaRPr lang="ar-SA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التأهيل </a:t>
            </a:r>
            <a:r>
              <a:rPr lang="ar-EG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الأكاديم</a:t>
            </a:r>
            <a:r>
              <a:rPr lang="ar-IQ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الخبرة فى مجال تطبيق نظم إدارة الجودة فى المجالات الصناعية أو الخدمية</a:t>
            </a:r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EG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defRPr/>
            </a:pPr>
            <a:endParaRPr lang="ar-SA" sz="3000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defRPr/>
            </a:pPr>
            <a:endParaRPr lang="ar-SA" sz="3000" dirty="0">
              <a:latin typeface="Simplified Arabic" pitchFamily="18" charset="-78"/>
              <a:cs typeface="Simplified Arabic" pitchFamily="18" charset="-78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  <a:defRPr/>
            </a:pPr>
            <a:endParaRPr lang="ar-SA" sz="3000" dirty="0">
              <a:latin typeface="Simplified Arabic" pitchFamily="18" charset="-78"/>
              <a:cs typeface="Simplified Arabic" pitchFamily="18" charset="-78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3000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ar-SA" sz="3000" dirty="0">
                <a:solidFill>
                  <a:srgbClr val="99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ar-SA" sz="3000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3000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3000" i="1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30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30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86288" y="32359"/>
            <a:ext cx="4234184" cy="7683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 rtl="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36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600" b="1" spc="50" dirty="0">
                <a:ln w="0">
                  <a:solidFill>
                    <a:schemeClr val="tx1"/>
                  </a:solidFill>
                </a:ln>
                <a:solidFill>
                  <a:schemeClr val="bg2"/>
                </a:solidFill>
                <a:latin typeface="Simplified Arabic" pitchFamily="18" charset="-78"/>
                <a:cs typeface="Simplified Arabic" pitchFamily="18" charset="-78"/>
              </a:rPr>
              <a:t>السمات الشخصية للمدقق</a:t>
            </a:r>
            <a:endParaRPr lang="en-US" sz="3600" b="1" spc="50" dirty="0">
              <a:ln w="0">
                <a:solidFill>
                  <a:schemeClr val="tx1"/>
                </a:solidFill>
              </a:ln>
              <a:solidFill>
                <a:schemeClr val="bg2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146" y="854511"/>
            <a:ext cx="8569325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متفتح الذهن .</a:t>
            </a:r>
            <a:endParaRPr lang="ar-SA" sz="3000" b="1" dirty="0">
              <a:solidFill>
                <a:srgbClr val="FFFF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يعمل بدون </a:t>
            </a:r>
            <a:r>
              <a:rPr lang="ar-EG" sz="3000" b="1" dirty="0" smtClean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تحيز.</a:t>
            </a:r>
            <a:endParaRPr lang="en-US" sz="3000" b="1" dirty="0">
              <a:solidFill>
                <a:srgbClr val="FFFF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لبق  الحديث والمعاملة .</a:t>
            </a:r>
            <a:endParaRPr lang="en-US" sz="3000" b="1" dirty="0">
              <a:solidFill>
                <a:srgbClr val="FFFF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أن يكون أميناً وصبوراً .</a:t>
            </a:r>
            <a:endParaRPr lang="en-US" sz="3000" b="1" dirty="0">
              <a:solidFill>
                <a:srgbClr val="FFFF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أن يكون منضبطاً وملتزماً . </a:t>
            </a:r>
            <a:endParaRPr lang="en-US" sz="3000" b="1" dirty="0">
              <a:solidFill>
                <a:srgbClr val="FFFF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أن يكون لديه القدرة على الاستماع وال</a:t>
            </a:r>
            <a:r>
              <a:rPr lang="ar-SA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إ</a:t>
            </a: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صغاء .</a:t>
            </a:r>
            <a:endParaRPr lang="en-US" sz="3000" b="1" dirty="0">
              <a:solidFill>
                <a:srgbClr val="FFFF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أ</a:t>
            </a: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ن يكون مقتنعاً بهذا العمل ويحبه .</a:t>
            </a:r>
            <a:endParaRPr lang="en-US" sz="3000" b="1" dirty="0">
              <a:solidFill>
                <a:srgbClr val="FFFF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له القدرة على التحليل والاستقراء</a:t>
            </a:r>
            <a:r>
              <a:rPr lang="ar-EG" sz="3000" b="1" dirty="0" smtClean="0">
                <a:solidFill>
                  <a:srgbClr val="FFFF99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71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220072" y="188640"/>
            <a:ext cx="2808312" cy="6932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 lnSpcReduction="10000"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4000" b="1" dirty="0">
                <a:ln w="6600">
                  <a:solidFill>
                    <a:srgbClr val="FF00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000" b="1" dirty="0">
                <a:ln w="660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تدريب المدقق</a:t>
            </a:r>
            <a:endParaRPr lang="en-US" sz="4000" b="1" dirty="0">
              <a:ln w="660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071563"/>
            <a:ext cx="8569325" cy="466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ar-EG" sz="3200" b="1" dirty="0">
                <a:latin typeface="Simplified Arabic" pitchFamily="18" charset="-78"/>
                <a:cs typeface="Simplified Arabic" pitchFamily="18" charset="-78"/>
              </a:rPr>
              <a:t>يجب أن يحقق تدريب المدقق الآتى:</a:t>
            </a:r>
            <a:endParaRPr lang="en-US" sz="32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المعرفة والفهم التام للمواصفات القياسية .</a:t>
            </a:r>
            <a:endParaRPr lang="en-US" sz="30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تقنيات التدقيق</a:t>
            </a:r>
            <a:r>
              <a:rPr lang="ar-SA" sz="3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التي توضح كيفية أخذ عينات التدقيق، المعلومات المهمة في التدقيق، كيفية </a:t>
            </a:r>
            <a:r>
              <a:rPr lang="ar-SA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التع</a:t>
            </a:r>
            <a:r>
              <a:rPr lang="ar-IQ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ام</a:t>
            </a:r>
            <a:r>
              <a:rPr lang="ar-SA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ل </a:t>
            </a:r>
            <a:r>
              <a:rPr lang="ar-SA" sz="3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مع الأشخاص المدقق عليهم</a:t>
            </a:r>
            <a:r>
              <a:rPr lang="ar-EG" sz="3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.</a:t>
            </a:r>
            <a:endParaRPr lang="en-US" sz="30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المهارات الإضافية المطلوبة لإدارة عمل فريق المدققين</a:t>
            </a:r>
            <a:r>
              <a:rPr lang="ar-SA" sz="3000" b="1" dirty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30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defRPr/>
            </a:pPr>
            <a:endParaRPr lang="ar-SA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365125" indent="-255588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ar-SA" sz="3000" b="1" dirty="0" smtClean="0">
                <a:solidFill>
                  <a:srgbClr val="99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92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377940" cy="1052736"/>
          </a:xfrm>
        </p:spPr>
        <p:txBody>
          <a:bodyPr>
            <a:normAutofit/>
          </a:bodyPr>
          <a:lstStyle/>
          <a:p>
            <a:r>
              <a:rPr lang="en-US" b="1" cap="none" dirty="0">
                <a:ln w="22225">
                  <a:solidFill>
                    <a:schemeClr val="accent2"/>
                  </a:solidFill>
                  <a:prstDash val="solid"/>
                </a:ln>
              </a:rPr>
              <a:t>Quality Control </a:t>
            </a:r>
            <a:r>
              <a:rPr lang="ar-IQ" b="1" cap="none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ضبط الجودة</a:t>
            </a:r>
            <a:endParaRPr lang="en-US" b="1" cap="none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41376"/>
            <a:ext cx="8712968" cy="5022264"/>
          </a:xfrm>
        </p:spPr>
        <p:txBody>
          <a:bodyPr>
            <a:normAutofit/>
          </a:bodyPr>
          <a:lstStyle/>
          <a:p>
            <a:pPr algn="justLow" rtl="1">
              <a:buFont typeface="Wingdings" panose="05000000000000000000" pitchFamily="2" charset="2"/>
              <a:buChar char="q"/>
            </a:pPr>
            <a:r>
              <a:rPr lang="ar-IQ" sz="3200" b="1" dirty="0" smtClean="0"/>
              <a:t>  يقصد بالنظام الذي </a:t>
            </a:r>
            <a:r>
              <a:rPr lang="ar-IQ" sz="3200" b="1" dirty="0"/>
              <a:t>يحقق مستويات مرغوبة في المنتج </a:t>
            </a:r>
            <a:r>
              <a:rPr lang="ar-IQ" sz="3200" b="1" dirty="0" smtClean="0"/>
              <a:t>عن </a:t>
            </a:r>
            <a:r>
              <a:rPr lang="ar-IQ" sz="3200" b="1" dirty="0"/>
              <a:t>طريق فحص عينـات </a:t>
            </a:r>
            <a:r>
              <a:rPr lang="ar-IQ" sz="3200" b="1" dirty="0" smtClean="0"/>
              <a:t>مـن </a:t>
            </a:r>
            <a:r>
              <a:rPr lang="ar-IQ" sz="3200" b="1" dirty="0"/>
              <a:t>المنتج . </a:t>
            </a:r>
            <a:endParaRPr lang="ar-IQ" sz="3200" b="1" dirty="0" smtClean="0"/>
          </a:p>
          <a:p>
            <a:pPr algn="justLow" rtl="1">
              <a:buFont typeface="Wingdings" panose="05000000000000000000" pitchFamily="2" charset="2"/>
              <a:buChar char="q"/>
            </a:pPr>
            <a:r>
              <a:rPr lang="ar-IQ" sz="3200" b="1" dirty="0" smtClean="0"/>
              <a:t>  تعرف </a:t>
            </a:r>
            <a:r>
              <a:rPr lang="ar-IQ" sz="3200" b="1" dirty="0"/>
              <a:t>معاجم اخرى بان " </a:t>
            </a:r>
            <a:r>
              <a:rPr lang="ar-IQ" sz="3200" b="1" dirty="0" smtClean="0">
                <a:solidFill>
                  <a:srgbClr val="FFFF00"/>
                </a:solidFill>
              </a:rPr>
              <a:t>الاشراف </a:t>
            </a:r>
            <a:r>
              <a:rPr lang="ar-IQ" sz="3200" b="1" dirty="0">
                <a:solidFill>
                  <a:srgbClr val="FFFF00"/>
                </a:solidFill>
              </a:rPr>
              <a:t>على العمليات </a:t>
            </a:r>
            <a:r>
              <a:rPr lang="ar-IQ" sz="3200" b="1" dirty="0" smtClean="0">
                <a:solidFill>
                  <a:srgbClr val="FFFF00"/>
                </a:solidFill>
              </a:rPr>
              <a:t>الانتاجية </a:t>
            </a:r>
            <a:r>
              <a:rPr lang="ar-IQ" sz="3200" b="1" dirty="0">
                <a:solidFill>
                  <a:srgbClr val="FFFF00"/>
                </a:solidFill>
              </a:rPr>
              <a:t>لتحقيق انتاج سلعة بأقل تكلفة وبالجودة المطلوبة طبقا للمعايير الموضوعة لنوعية </a:t>
            </a:r>
            <a:r>
              <a:rPr lang="ar-IQ" sz="3200" b="1" dirty="0" smtClean="0">
                <a:solidFill>
                  <a:srgbClr val="FFFF00"/>
                </a:solidFill>
              </a:rPr>
              <a:t>الانتاج</a:t>
            </a:r>
            <a:r>
              <a:rPr lang="ar-IQ" sz="3200" b="1" dirty="0" smtClean="0"/>
              <a:t> </a:t>
            </a:r>
            <a:r>
              <a:rPr lang="ar-IQ" sz="3200" b="1" dirty="0"/>
              <a:t>. </a:t>
            </a:r>
          </a:p>
          <a:p>
            <a:pPr marL="0" indent="0" algn="justLow" rtl="1">
              <a:buNone/>
            </a:pPr>
            <a:r>
              <a:rPr lang="ar-IQ" sz="3200" b="1" dirty="0" smtClean="0"/>
              <a:t> حيث </a:t>
            </a:r>
            <a:r>
              <a:rPr lang="ar-IQ" sz="3200" b="1" dirty="0"/>
              <a:t>تشمل بالنسبة للعملية التعليمية</a:t>
            </a:r>
            <a:r>
              <a:rPr lang="ar-IQ" sz="3200" b="1" dirty="0" smtClean="0"/>
              <a:t>:</a:t>
            </a:r>
          </a:p>
          <a:p>
            <a:pPr marL="0" indent="0" algn="r" rtl="1">
              <a:buNone/>
            </a:pPr>
            <a:r>
              <a:rPr lang="ar-IQ" sz="3200" b="1" dirty="0" smtClean="0"/>
              <a:t>1 - </a:t>
            </a:r>
            <a:r>
              <a:rPr lang="ar-IQ" sz="3200" b="1" dirty="0"/>
              <a:t>مراقبة العملية التعليمية فى كل مراحلها</a:t>
            </a:r>
            <a:r>
              <a:rPr lang="ar-IQ" sz="3200" b="1" dirty="0" smtClean="0"/>
              <a:t>.</a:t>
            </a:r>
          </a:p>
          <a:p>
            <a:pPr marL="0" indent="0" algn="r" rtl="1">
              <a:buNone/>
            </a:pPr>
            <a:r>
              <a:rPr lang="ar-IQ" sz="3200" b="1" dirty="0" smtClean="0"/>
              <a:t>2 - </a:t>
            </a:r>
            <a:r>
              <a:rPr lang="ar-IQ" sz="3200" b="1" dirty="0"/>
              <a:t>الحد </a:t>
            </a:r>
            <a:r>
              <a:rPr lang="ar-IQ" sz="3200" b="1" dirty="0" smtClean="0"/>
              <a:t>من </a:t>
            </a:r>
            <a:r>
              <a:rPr lang="ar-IQ" sz="3200" b="1" dirty="0"/>
              <a:t>اسباب </a:t>
            </a:r>
            <a:r>
              <a:rPr lang="ar-IQ" sz="3200" b="1" dirty="0" smtClean="0"/>
              <a:t>الاداء </a:t>
            </a:r>
            <a:r>
              <a:rPr lang="ar-IQ" sz="3200" b="1" dirty="0"/>
              <a:t>المتدنى وغير المقبول فى العملية </a:t>
            </a:r>
            <a:r>
              <a:rPr lang="ar-IQ" sz="3200" b="1" dirty="0" smtClean="0"/>
              <a:t>      التعليمية</a:t>
            </a:r>
            <a:r>
              <a:rPr lang="ar-IQ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86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64088" y="188640"/>
            <a:ext cx="2637531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مؤهلات المدقق</a:t>
            </a:r>
            <a:endParaRPr lang="en-US" sz="3200" b="1" dirty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071563"/>
            <a:ext cx="85693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مؤهل علمى لا يقل عن الثانوية العامة .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خبرة عملية فى مجال العمل .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دورات تدريبية فى مجال المراجعة لنظم الجودة وأن يجتاز الامتحانات الخاصة بها . 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أن يكون قد اكتسب القدره على أداء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المراجع</a:t>
            </a:r>
            <a:r>
              <a:rPr lang="ar-IQ" sz="3000" b="1" dirty="0" smtClean="0"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(التدقيق)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 من خلال التنفيذ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الفعل</a:t>
            </a:r>
            <a:r>
              <a:rPr lang="ar-IQ" sz="3000" b="1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لمراجعات سابقة .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له القدرة على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التعبير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عن أفكاره ومفاهيم النظام </a:t>
            </a:r>
            <a:r>
              <a:rPr lang="ar-IQ" sz="3000" b="1" dirty="0" smtClean="0">
                <a:latin typeface="Simplified Arabic" pitchFamily="18" charset="-78"/>
                <a:cs typeface="Simplified Arabic" pitchFamily="18" charset="-78"/>
              </a:rPr>
              <a:t>بشكل شفهي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أو كتابة. 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endParaRPr lang="ar-SA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endParaRPr lang="ar-SA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  <a:defRPr/>
            </a:pPr>
            <a:endParaRPr lang="ar-SA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99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3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048672" cy="7829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4000" b="1" dirty="0" smtClean="0">
                <a:solidFill>
                  <a:schemeClr val="bg1"/>
                </a:solidFill>
              </a:rPr>
              <a:t>وظيفة ومسؤولية رئيس المدققين  </a:t>
            </a:r>
            <a:endParaRPr lang="ar-IQ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879471"/>
              </p:ext>
            </p:extLst>
          </p:nvPr>
        </p:nvGraphicFramePr>
        <p:xfrm>
          <a:off x="0" y="1045358"/>
          <a:ext cx="9144000" cy="5791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67418">
                <a:tc gridSpan="2">
                  <a:txBody>
                    <a:bodyPr/>
                    <a:lstStyle/>
                    <a:p>
                      <a:pPr algn="ctr" rtl="1"/>
                      <a:r>
                        <a:rPr lang="ar-IQ" sz="2800" b="1" dirty="0" smtClean="0">
                          <a:solidFill>
                            <a:schemeClr val="bg1"/>
                          </a:solidFill>
                        </a:rPr>
                        <a:t>وظيفة</a:t>
                      </a:r>
                      <a:r>
                        <a:rPr lang="ar-IQ" sz="2800" b="1" baseline="0" dirty="0" smtClean="0">
                          <a:solidFill>
                            <a:schemeClr val="bg1"/>
                          </a:solidFill>
                        </a:rPr>
                        <a:t> ومسؤوليات</a:t>
                      </a:r>
                      <a:endParaRPr lang="ar-IQ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  <a:tr h="4818224">
                <a:tc>
                  <a:txBody>
                    <a:bodyPr/>
                    <a:lstStyle/>
                    <a:p>
                      <a:pPr algn="ctr" rtl="1"/>
                      <a:r>
                        <a:rPr lang="ar-IQ" sz="2000" b="1" dirty="0" smtClean="0">
                          <a:solidFill>
                            <a:schemeClr val="tx1"/>
                          </a:solidFill>
                        </a:rPr>
                        <a:t>التخطيط :</a:t>
                      </a:r>
                    </a:p>
                    <a:p>
                      <a:pPr algn="ctr" rtl="1"/>
                      <a:r>
                        <a:rPr lang="ar-IQ" sz="2000" b="1" dirty="0" smtClean="0">
                          <a:solidFill>
                            <a:schemeClr val="tx1"/>
                          </a:solidFill>
                        </a:rPr>
                        <a:t>     خطة تدقيق</a:t>
                      </a:r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 الاتصال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 ادارة فريق التدقيق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ادارة فريق التدقيق :</a:t>
                      </a:r>
                    </a:p>
                    <a:p>
                      <a:pPr algn="ctr" rtl="1"/>
                      <a:r>
                        <a:rPr lang="ar-IQ" sz="2000" b="1" dirty="0" smtClean="0">
                          <a:solidFill>
                            <a:schemeClr val="tx1"/>
                          </a:solidFill>
                        </a:rPr>
                        <a:t>    يوزع ادوار</a:t>
                      </a:r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على الفريق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يراجع التقديم . 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يحسم المنازعات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يتواصل: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مع العميل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مع الفريق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تعليمات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يترأس </a:t>
                      </a:r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الاجتماع التمهيدي والختامي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التدقيق: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يؤدي التدقيق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 يتابع التقديم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tx1"/>
                          </a:solidFill>
                        </a:rPr>
                        <a:t>   يضمن الانتظام </a:t>
                      </a:r>
                      <a:r>
                        <a:rPr lang="ar-IQ" sz="20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كتابة التقرير في نتائج التدقيق:</a:t>
                      </a:r>
                    </a:p>
                    <a:p>
                      <a:pPr algn="ctr" rtl="1"/>
                      <a:r>
                        <a:rPr lang="ar-IQ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 مدى التقدم.</a:t>
                      </a:r>
                    </a:p>
                    <a:p>
                      <a:pPr algn="ctr" rtl="1"/>
                      <a:r>
                        <a:rPr lang="ar-IQ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 النتائج.</a:t>
                      </a:r>
                    </a:p>
                    <a:p>
                      <a:pPr algn="ctr" rtl="1"/>
                      <a:r>
                        <a:rPr lang="ar-IQ" sz="2000" b="1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عدم</a:t>
                      </a:r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المطابقات.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التوصيات .</a:t>
                      </a:r>
                    </a:p>
                    <a:p>
                      <a:pPr algn="ctr" rtl="1"/>
                      <a:endParaRPr lang="ar-IQ" sz="2000" b="1" baseline="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يكتب التقارير: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يقارن ويجهز التقرير.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 يقدم التقارير.</a:t>
                      </a:r>
                    </a:p>
                    <a:p>
                      <a:pPr algn="ctr" rtl="1"/>
                      <a:endParaRPr lang="ar-IQ" sz="2000" b="1" baseline="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المسؤوليات: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الموضوعية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القيمة السلوكية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السرية .</a:t>
                      </a:r>
                    </a:p>
                    <a:p>
                      <a:pPr algn="ctr" rtl="1"/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     </a:t>
                      </a:r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الاخلاقية </a:t>
                      </a:r>
                      <a:r>
                        <a:rPr lang="ar-IQ" sz="2000" b="1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189740"/>
            <a:ext cx="2808312" cy="862996"/>
          </a:xfr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مسؤولية المدقق</a:t>
            </a:r>
            <a:endParaRPr lang="ar-IQ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IQ" dirty="0" smtClean="0"/>
              <a:t> 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77650"/>
              </p:ext>
            </p:extLst>
          </p:nvPr>
        </p:nvGraphicFramePr>
        <p:xfrm>
          <a:off x="285720" y="1052736"/>
          <a:ext cx="8358246" cy="57303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531188">
                <a:tc gridSpan="2">
                  <a:txBody>
                    <a:bodyPr/>
                    <a:lstStyle/>
                    <a:p>
                      <a:pPr algn="r" rtl="1"/>
                      <a:r>
                        <a:rPr lang="ar-IQ" sz="2400" b="1" dirty="0" smtClean="0">
                          <a:solidFill>
                            <a:schemeClr val="bg2"/>
                          </a:solidFill>
                        </a:rPr>
                        <a:t>وظيفة</a:t>
                      </a:r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 ومسؤوليات</a:t>
                      </a:r>
                      <a:endParaRPr lang="ar-IQ" sz="2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  <a:tr h="5199135">
                <a:tc>
                  <a:txBody>
                    <a:bodyPr/>
                    <a:lstStyle/>
                    <a:p>
                      <a:pPr algn="r" rtl="1"/>
                      <a:r>
                        <a:rPr lang="ar-IQ" sz="2800" b="1" baseline="0" dirty="0" smtClean="0">
                          <a:solidFill>
                            <a:schemeClr val="bg2"/>
                          </a:solidFill>
                        </a:rPr>
                        <a:t>يحقق برنامج تدقيق: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يجمع برهان تدقيق .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يتبع خطة تدقيق .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يبقى ضمن المجال .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يتبع تعليمات رئيس المدققين .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يتعاون مع اعضاء الفريق</a:t>
                      </a:r>
                    </a:p>
                    <a:p>
                      <a:pPr algn="r" rtl="1"/>
                      <a:endParaRPr lang="ar-IQ" sz="2400" b="1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r" rtl="1"/>
                      <a:r>
                        <a:rPr lang="ar-IQ" sz="2800" b="1" baseline="0" dirty="0" smtClean="0">
                          <a:solidFill>
                            <a:schemeClr val="bg2"/>
                          </a:solidFill>
                        </a:rPr>
                        <a:t>يتواصل :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النتائج .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مشاكل وانحرافات </a:t>
                      </a:r>
                    </a:p>
                    <a:p>
                      <a:pPr algn="r" rtl="1"/>
                      <a:endParaRPr lang="ar-IQ" sz="2400" b="1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algn="r" rtl="1"/>
                      <a:r>
                        <a:rPr lang="ar-IQ" sz="2800" b="1" baseline="0" dirty="0" smtClean="0">
                          <a:solidFill>
                            <a:schemeClr val="bg2"/>
                          </a:solidFill>
                        </a:rPr>
                        <a:t>يقدم :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عدم مطابقات .</a:t>
                      </a:r>
                    </a:p>
                  </a:txBody>
                  <a:tcPr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sz="2800" b="1" baseline="0" dirty="0" smtClean="0">
                          <a:solidFill>
                            <a:schemeClr val="bg2"/>
                          </a:solidFill>
                        </a:rPr>
                        <a:t>المسؤولية :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   الموضوعية .</a:t>
                      </a:r>
                      <a:b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   القيمة السلوكية .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    السرية .</a:t>
                      </a:r>
                    </a:p>
                    <a:p>
                      <a:pPr algn="r" rtl="1"/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    </a:t>
                      </a:r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الاخلاقية </a:t>
                      </a:r>
                      <a:r>
                        <a:rPr lang="ar-IQ" sz="2400" b="1" baseline="0" dirty="0" smtClean="0">
                          <a:solidFill>
                            <a:schemeClr val="bg2"/>
                          </a:solidFill>
                        </a:rPr>
                        <a:t>.</a:t>
                      </a:r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10" y="332656"/>
            <a:ext cx="5266928" cy="864096"/>
          </a:xfr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1"/>
            <a:r>
              <a:rPr lang="ar-IQ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ادارة برنامج التدقيق</a:t>
            </a:r>
            <a:endParaRPr lang="ar-IQ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340768"/>
            <a:ext cx="7210574" cy="495206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6 </a:t>
            </a:r>
            <a:r>
              <a:rPr lang="ar-IQ" sz="3200" b="1" dirty="0" smtClean="0">
                <a:solidFill>
                  <a:srgbClr val="FFFF00"/>
                </a:solidFill>
              </a:rPr>
              <a:t>.انشطة التدقيق</a:t>
            </a: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عام</a:t>
            </a:r>
            <a:endParaRPr lang="en-US" sz="2800" b="1" dirty="0" smtClean="0">
              <a:solidFill>
                <a:schemeClr val="tx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6.2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بدء التدقيق</a:t>
            </a:r>
            <a:endParaRPr lang="en-US" sz="2800" b="1" dirty="0" smtClean="0">
              <a:solidFill>
                <a:schemeClr val="tx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القيام بمراجعة الوثائق </a:t>
            </a:r>
            <a:endParaRPr lang="en-US" sz="2800" b="1" dirty="0" smtClean="0">
              <a:solidFill>
                <a:schemeClr val="tx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6.4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الاعداد لانشطة تدقيق على موقع العمل</a:t>
            </a:r>
            <a:endParaRPr lang="en-US" sz="2800" b="1" dirty="0" smtClean="0">
              <a:solidFill>
                <a:schemeClr val="tx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القيام بانشطة تدقيق على موقع العمل</a:t>
            </a:r>
            <a:endParaRPr lang="en-US" sz="2800" b="1" dirty="0" smtClean="0">
              <a:solidFill>
                <a:schemeClr val="tx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6.6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الاعداد والموافقة والتوزيع لتقارير التدقيق</a:t>
            </a:r>
            <a:endParaRPr lang="en-US" sz="2800" b="1" dirty="0" smtClean="0">
              <a:solidFill>
                <a:schemeClr val="tx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6.7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اتمام التدقيق </a:t>
            </a:r>
          </a:p>
          <a:p>
            <a:pPr indent="-3175" algn="r" rtl="1">
              <a:buNone/>
            </a:pPr>
            <a:r>
              <a:rPr lang="en-US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6.8</a:t>
            </a:r>
            <a:r>
              <a:rPr lang="ar-IQ" sz="2800" b="1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القيام بالمتابعة على التدقيق</a:t>
            </a:r>
            <a:endParaRPr lang="en-US" sz="2800" b="1" dirty="0" smtClean="0">
              <a:solidFill>
                <a:schemeClr val="tx2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4409688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ar-IQ" b="1" dirty="0" smtClean="0">
                <a:solidFill>
                  <a:schemeClr val="bg1"/>
                </a:solidFill>
              </a:rPr>
              <a:t>اهداف مرحلة التدقيق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55280" cy="4069080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IQ" sz="3200" b="1" dirty="0" smtClean="0">
                <a:solidFill>
                  <a:srgbClr val="FFC000"/>
                </a:solidFill>
                <a:cs typeface="+mj-cs"/>
              </a:rPr>
              <a:t>مرحلة التدقيق يجب ان يتم انجازها </a:t>
            </a:r>
            <a:r>
              <a:rPr lang="en-US" sz="3200" b="1" dirty="0" smtClean="0">
                <a:solidFill>
                  <a:srgbClr val="FFC000"/>
                </a:solidFill>
                <a:cs typeface="+mj-cs"/>
              </a:rPr>
              <a:t> </a:t>
            </a:r>
            <a:r>
              <a:rPr lang="ar-IQ" sz="3200" b="1" dirty="0" smtClean="0">
                <a:solidFill>
                  <a:srgbClr val="FFC000"/>
                </a:solidFill>
                <a:cs typeface="+mj-cs"/>
              </a:rPr>
              <a:t>لكي:</a:t>
            </a:r>
          </a:p>
          <a:p>
            <a:pPr algn="r" rtl="1">
              <a:buNone/>
            </a:pPr>
            <a:endParaRPr lang="ar-IQ" b="1" dirty="0" smtClean="0"/>
          </a:p>
          <a:p>
            <a:pPr algn="r" rtl="1">
              <a:buNone/>
            </a:pPr>
            <a:r>
              <a:rPr lang="ar-IQ" sz="2800" b="1" dirty="0" smtClean="0"/>
              <a:t>أ. يتم تقييم موقع منشأة العميل والشروط او الاوضاع الخاصة بالموقع</a:t>
            </a:r>
          </a:p>
          <a:p>
            <a:pPr algn="r" rtl="1">
              <a:buNone/>
            </a:pPr>
            <a:r>
              <a:rPr lang="ar-IQ" sz="2800" b="1" dirty="0" smtClean="0"/>
              <a:t>ب. يتم مراجعة وضعية منشأة العميل ومدى الفهم في مايتعلق بمتطلبات المواصفات القياسية الدولية</a:t>
            </a:r>
          </a:p>
          <a:p>
            <a:pPr algn="r" rtl="1">
              <a:buNone/>
            </a:pPr>
            <a:r>
              <a:rPr lang="ar-IQ" sz="2800" b="1" dirty="0" smtClean="0"/>
              <a:t>ج. يتم جمع المعلومات الضرورية ذات العلاقة بمجال نظام الادارة, والعمليات,والموقع, والقوانين التنظيمية والتشريعية ذات العلاقة ومدى التوافق </a:t>
            </a:r>
          </a:p>
          <a:p>
            <a:pPr algn="r" rtl="1">
              <a:buNone/>
            </a:pPr>
            <a:r>
              <a:rPr lang="ar-IQ" sz="2800" b="1" dirty="0" smtClean="0"/>
              <a:t>د. يتم تحديد مدى جاهزية منشاة العميل لمرحلة التدقيق </a:t>
            </a:r>
            <a:r>
              <a:rPr lang="en-US" sz="2800" b="1" dirty="0" smtClean="0"/>
              <a:t>2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536504" cy="100811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IQ" b="1" dirty="0" smtClean="0">
                <a:solidFill>
                  <a:schemeClr val="bg1"/>
                </a:solidFill>
              </a:rPr>
              <a:t>اهداف مرحلة التدقيق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88138" cy="470916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3200" b="1" dirty="0" smtClean="0">
                <a:solidFill>
                  <a:srgbClr val="FFC000"/>
                </a:solidFill>
              </a:rPr>
              <a:t>في مرحلة التدقيق يجب ان يتم البحث عن البرهان اي انجاز نظام الادارة والذي يشتمل على الاتي:</a:t>
            </a:r>
          </a:p>
          <a:p>
            <a:pPr algn="r" rtl="1">
              <a:buNone/>
            </a:pPr>
            <a:endParaRPr lang="ar-IQ" sz="100" b="1" dirty="0" smtClean="0"/>
          </a:p>
          <a:p>
            <a:pPr algn="r" rtl="1">
              <a:buNone/>
            </a:pPr>
            <a:r>
              <a:rPr lang="ar-IQ" sz="3200" b="1" dirty="0" smtClean="0"/>
              <a:t>أ. مطابقة كل المتطلبات المناسبة, متضمنا التوافق مع القانون</a:t>
            </a:r>
          </a:p>
          <a:p>
            <a:pPr algn="r" rtl="1">
              <a:buNone/>
            </a:pPr>
            <a:r>
              <a:rPr lang="ar-IQ" sz="3200" b="1" dirty="0" smtClean="0"/>
              <a:t>ب. مراقبة وقياس الاداء, والافادة بالتقرير, والمراجعة مقابل مؤشرات الاداء الرئيسية </a:t>
            </a:r>
          </a:p>
          <a:p>
            <a:pPr algn="r" rtl="1">
              <a:buNone/>
            </a:pPr>
            <a:r>
              <a:rPr lang="ar-IQ" sz="3200" b="1" dirty="0" smtClean="0"/>
              <a:t>ج. تخطيط نظام ادارة الجودة, والاهداف والمؤشرات </a:t>
            </a:r>
          </a:p>
          <a:p>
            <a:pPr algn="r" rtl="1">
              <a:buNone/>
            </a:pPr>
            <a:r>
              <a:rPr lang="ar-IQ" sz="3200" b="1" dirty="0" smtClean="0"/>
              <a:t>د. الضبط العملياتي</a:t>
            </a:r>
          </a:p>
          <a:p>
            <a:pPr algn="r" rtl="1">
              <a:buNone/>
            </a:pPr>
            <a:r>
              <a:rPr lang="ar-IQ" sz="3200" b="1" dirty="0" smtClean="0"/>
              <a:t>ع. التدقيق الداخلي ومراجعة الادارة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140325" y="122759"/>
            <a:ext cx="3527285" cy="768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مراحل عملية التدقيق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357188" y="785813"/>
            <a:ext cx="8569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2300" indent="-5143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جميع 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أ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نواع التدقيق تمر بأربع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ة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 مراحل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Lucida Sans Unicode" pitchFamily="34" charset="0"/>
              <a:buAutoNum type="arabicPeriod"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1260335" y="1243013"/>
            <a:ext cx="7407276" cy="5257800"/>
            <a:chOff x="755" y="436"/>
            <a:chExt cx="4666" cy="3312"/>
          </a:xfrm>
        </p:grpSpPr>
        <p:sp>
          <p:nvSpPr>
            <p:cNvPr id="21510" name="Oval 5"/>
            <p:cNvSpPr>
              <a:spLocks noChangeArrowheads="1"/>
            </p:cNvSpPr>
            <p:nvPr/>
          </p:nvSpPr>
          <p:spPr bwMode="auto">
            <a:xfrm>
              <a:off x="2697" y="436"/>
              <a:ext cx="1090" cy="53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457200" algn="ctr" eaLnBrk="0" hangingPunct="0">
                <a:lnSpc>
                  <a:spcPct val="110000"/>
                </a:lnSpc>
                <a:buFont typeface="Webdings" pitchFamily="18" charset="2"/>
                <a:buChar char="3"/>
              </a:pPr>
              <a:r>
                <a:rPr lang="ar-EG" sz="3200" b="1">
                  <a:solidFill>
                    <a:schemeClr val="folHlink"/>
                  </a:solidFill>
                  <a:latin typeface="Arial Narrow" pitchFamily="34" charset="0"/>
                </a:rPr>
                <a:t>1</a:t>
              </a:r>
              <a:endParaRPr lang="en-US" sz="3200" b="1">
                <a:solidFill>
                  <a:schemeClr val="folHlink"/>
                </a:solidFill>
                <a:latin typeface="Arial Narrow" pitchFamily="34" charset="0"/>
              </a:endParaRPr>
            </a:p>
          </p:txBody>
        </p:sp>
        <p:grpSp>
          <p:nvGrpSpPr>
            <p:cNvPr id="21511" name="Group 6"/>
            <p:cNvGrpSpPr>
              <a:grpSpLocks/>
            </p:cNvGrpSpPr>
            <p:nvPr/>
          </p:nvGrpSpPr>
          <p:grpSpPr bwMode="auto">
            <a:xfrm>
              <a:off x="755" y="845"/>
              <a:ext cx="4666" cy="2903"/>
              <a:chOff x="437" y="845"/>
              <a:chExt cx="4666" cy="2903"/>
            </a:xfrm>
          </p:grpSpPr>
          <p:sp>
            <p:nvSpPr>
              <p:cNvPr id="21512" name="Oval 7"/>
              <p:cNvSpPr>
                <a:spLocks noChangeArrowheads="1"/>
              </p:cNvSpPr>
              <p:nvPr/>
            </p:nvSpPr>
            <p:spPr bwMode="auto">
              <a:xfrm>
                <a:off x="437" y="1888"/>
                <a:ext cx="1989" cy="1088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ar-EG" sz="4000" b="1" i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 Narrow" pitchFamily="34" charset="0"/>
                  </a:rPr>
                  <a:t>   كتابة التقارير </a:t>
                </a:r>
              </a:p>
              <a:p>
                <a:pPr algn="ctr" eaLnBrk="0" hangingPunct="0"/>
                <a:r>
                  <a:rPr lang="ar-EG" sz="4000" b="1" i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 Narrow" pitchFamily="34" charset="0"/>
                  </a:rPr>
                  <a:t>   والمتابعة </a:t>
                </a:r>
                <a:endParaRPr lang="th-TH" sz="4000" b="1" i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513" name="AutoShape 7"/>
              <p:cNvSpPr>
                <a:spLocks noChangeArrowheads="1"/>
              </p:cNvSpPr>
              <p:nvPr/>
            </p:nvSpPr>
            <p:spPr bwMode="auto">
              <a:xfrm rot="-2813076">
                <a:off x="1755" y="1624"/>
                <a:ext cx="180" cy="25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marL="457200" algn="ctr" eaLnBrk="0" hangingPunct="0">
                  <a:lnSpc>
                    <a:spcPct val="110000"/>
                  </a:lnSpc>
                  <a:buFont typeface="Webdings" pitchFamily="18" charset="2"/>
                  <a:buChar char="3"/>
                </a:pPr>
                <a:endParaRPr lang="en-US" sz="2400" b="1" u="sng">
                  <a:solidFill>
                    <a:schemeClr val="folHlin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14" name="AutoShape 8"/>
              <p:cNvSpPr>
                <a:spLocks noChangeArrowheads="1"/>
              </p:cNvSpPr>
              <p:nvPr/>
            </p:nvSpPr>
            <p:spPr bwMode="auto">
              <a:xfrm rot="7803206">
                <a:off x="3569" y="2895"/>
                <a:ext cx="180" cy="25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21515" name="AutoShape 9"/>
              <p:cNvSpPr>
                <a:spLocks noChangeArrowheads="1"/>
              </p:cNvSpPr>
              <p:nvPr/>
            </p:nvSpPr>
            <p:spPr bwMode="auto">
              <a:xfrm rot="13798874">
                <a:off x="1778" y="2940"/>
                <a:ext cx="180" cy="25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21516" name="AutoShape 10"/>
              <p:cNvSpPr>
                <a:spLocks noChangeArrowheads="1"/>
              </p:cNvSpPr>
              <p:nvPr/>
            </p:nvSpPr>
            <p:spPr bwMode="auto">
              <a:xfrm rot="2586924">
                <a:off x="3474" y="1616"/>
                <a:ext cx="222" cy="265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21517" name="Oval 12"/>
              <p:cNvSpPr>
                <a:spLocks noChangeArrowheads="1"/>
              </p:cNvSpPr>
              <p:nvPr/>
            </p:nvSpPr>
            <p:spPr bwMode="auto">
              <a:xfrm>
                <a:off x="1786" y="845"/>
                <a:ext cx="1860" cy="1033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ar-EG" sz="4400" b="1" i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 Narrow" pitchFamily="34" charset="0"/>
                  </a:rPr>
                  <a:t>التخطيط</a:t>
                </a:r>
                <a:endParaRPr lang="th-TH" sz="4400" b="1" i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518" name="Oval 13"/>
              <p:cNvSpPr>
                <a:spLocks noChangeArrowheads="1"/>
              </p:cNvSpPr>
              <p:nvPr/>
            </p:nvSpPr>
            <p:spPr bwMode="auto">
              <a:xfrm>
                <a:off x="3243" y="1888"/>
                <a:ext cx="1860" cy="907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ar-EG" sz="4400" b="1" i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 Narrow" pitchFamily="34" charset="0"/>
                  </a:rPr>
                  <a:t>ا</a:t>
                </a:r>
                <a:r>
                  <a:rPr lang="ar-SA" sz="4400" b="1" i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 Narrow" pitchFamily="34" charset="0"/>
                  </a:rPr>
                  <a:t>لإ</a:t>
                </a:r>
                <a:r>
                  <a:rPr lang="ar-EG" sz="4400" b="1" i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 Narrow" pitchFamily="34" charset="0"/>
                  </a:rPr>
                  <a:t>عداد </a:t>
                </a:r>
                <a:endParaRPr lang="th-TH" sz="4400" b="1" i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519" name="Oval 14"/>
              <p:cNvSpPr>
                <a:spLocks noChangeArrowheads="1"/>
              </p:cNvSpPr>
              <p:nvPr/>
            </p:nvSpPr>
            <p:spPr bwMode="auto">
              <a:xfrm>
                <a:off x="2016" y="2886"/>
                <a:ext cx="1590" cy="862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ar-EG" sz="4400" b="1" i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 Narrow" pitchFamily="34" charset="0"/>
                  </a:rPr>
                  <a:t>   التنفيذ</a:t>
                </a:r>
                <a:endParaRPr lang="th-TH" sz="4400" b="1" i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520" name="Oval 15"/>
              <p:cNvSpPr>
                <a:spLocks noChangeArrowheads="1"/>
              </p:cNvSpPr>
              <p:nvPr/>
            </p:nvSpPr>
            <p:spPr bwMode="auto">
              <a:xfrm>
                <a:off x="3809" y="1462"/>
                <a:ext cx="1090" cy="5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457200" algn="ctr" eaLnBrk="0" hangingPunct="0">
                  <a:lnSpc>
                    <a:spcPct val="110000"/>
                  </a:lnSpc>
                  <a:buFont typeface="Webdings" pitchFamily="18" charset="2"/>
                  <a:buChar char="3"/>
                </a:pPr>
                <a:r>
                  <a:rPr lang="ar-EG" sz="3200" b="1">
                    <a:solidFill>
                      <a:schemeClr val="folHlink"/>
                    </a:solidFill>
                    <a:latin typeface="Arial Narrow" pitchFamily="34" charset="0"/>
                  </a:rPr>
                  <a:t>2</a:t>
                </a:r>
                <a:endParaRPr lang="en-US" sz="3200" b="1">
                  <a:solidFill>
                    <a:schemeClr val="folHlin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21" name="Oval 16"/>
              <p:cNvSpPr>
                <a:spLocks noChangeArrowheads="1"/>
              </p:cNvSpPr>
              <p:nvPr/>
            </p:nvSpPr>
            <p:spPr bwMode="auto">
              <a:xfrm>
                <a:off x="837" y="1443"/>
                <a:ext cx="1090" cy="5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457200" algn="ctr" eaLnBrk="0" hangingPunct="0">
                  <a:lnSpc>
                    <a:spcPct val="110000"/>
                  </a:lnSpc>
                  <a:buFont typeface="Webdings" pitchFamily="18" charset="2"/>
                  <a:buChar char="3"/>
                </a:pPr>
                <a:r>
                  <a:rPr lang="ar-EG" sz="3200" b="1">
                    <a:solidFill>
                      <a:schemeClr val="folHlink"/>
                    </a:solidFill>
                    <a:latin typeface="Arial Narrow" pitchFamily="34" charset="0"/>
                  </a:rPr>
                  <a:t>4</a:t>
                </a:r>
                <a:endParaRPr lang="en-US" sz="3200" b="1">
                  <a:solidFill>
                    <a:schemeClr val="folHlin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1522" name="Oval 17"/>
              <p:cNvSpPr>
                <a:spLocks noChangeArrowheads="1"/>
              </p:cNvSpPr>
              <p:nvPr/>
            </p:nvSpPr>
            <p:spPr bwMode="auto">
              <a:xfrm>
                <a:off x="2426" y="2486"/>
                <a:ext cx="1090" cy="536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457200" algn="ctr" eaLnBrk="0" hangingPunct="0">
                  <a:lnSpc>
                    <a:spcPct val="110000"/>
                  </a:lnSpc>
                  <a:buFont typeface="Webdings" pitchFamily="18" charset="2"/>
                  <a:buChar char="3"/>
                </a:pPr>
                <a:r>
                  <a:rPr lang="ar-EG" sz="3200" b="1" dirty="0">
                    <a:solidFill>
                      <a:schemeClr val="folHlink"/>
                    </a:solidFill>
                    <a:latin typeface="Arial Narrow" pitchFamily="34" charset="0"/>
                  </a:rPr>
                  <a:t>3</a:t>
                </a:r>
                <a:endParaRPr lang="en-US" sz="3200" b="1" dirty="0">
                  <a:solidFill>
                    <a:schemeClr val="folHlink"/>
                  </a:solidFill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00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76056" y="260648"/>
            <a:ext cx="3573635" cy="768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40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مرحلة التخطيط</a:t>
            </a:r>
            <a:endParaRPr lang="en-US" sz="4000" b="1" dirty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163" y="1168102"/>
            <a:ext cx="85693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ar-EG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تحتو</a:t>
            </a:r>
            <a:r>
              <a:rPr lang="ar-IQ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عملية التخطيط على العمليات الفرعية  الآتية :</a:t>
            </a:r>
            <a:endParaRPr lang="en-US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توضيح الهدف ومجال التدقيق.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تحديد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معايير اختيار المدققين وتدريبهم واعتمادهم. 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تحديد فريق ال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تدقيق.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الوقت المطلوب لتنفيذ عملية التدقيق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09537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ar-SA" sz="3000" b="1" dirty="0" smtClean="0">
                <a:solidFill>
                  <a:srgbClr val="9933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14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96136" y="332656"/>
            <a:ext cx="2565523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40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مرحلة الإعداد</a:t>
            </a:r>
            <a:endParaRPr lang="en-US" sz="4000" b="1" dirty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57188" y="1071563"/>
            <a:ext cx="85693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ar-EG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الغرض من هذه المرحلة</a:t>
            </a:r>
            <a:r>
              <a:rPr lang="ar-SA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هو</a:t>
            </a:r>
            <a:r>
              <a:rPr lang="ar-EG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ضمان القيام بتطبيق عملية الت</a:t>
            </a:r>
            <a:r>
              <a:rPr lang="ar-SA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دقيق</a:t>
            </a:r>
            <a:r>
              <a:rPr lang="ar-EG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فى الموقع بشكل فعال من خلال ال</a:t>
            </a:r>
            <a:r>
              <a:rPr lang="ar-SA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آتي</a:t>
            </a:r>
            <a:r>
              <a:rPr lang="ar-EG" sz="3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: </a:t>
            </a:r>
            <a:endParaRPr lang="en-US" sz="3000" b="1" dirty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مراجعة الوثائق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إعداد قائمة أسئلة التدقيق.</a:t>
            </a: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إعداد خطة تفصيلية لتنفيذ أنشطة ال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تدقيق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 بالموقع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 بحيث توضح العمليات المدققة، الأشخاص المدققون على هذه العمليات، ومواعيد التدقيق.</a:t>
            </a:r>
          </a:p>
          <a:p>
            <a:pPr marL="109537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67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76056" y="188640"/>
            <a:ext cx="3141587" cy="768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40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مرحلة التنفيذ</a:t>
            </a:r>
            <a:endParaRPr lang="en-US" sz="4000" b="1" dirty="0">
              <a:solidFill>
                <a:srgbClr val="C0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08720"/>
            <a:ext cx="9144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مرحلة  التنفيذ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هو تحديد مستوى  تطبيق ما جاء بنظام الجودة الموثق للمنظمة ومدى فاعلية هذا التطبيق من خلال 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</a:p>
          <a:p>
            <a:pPr>
              <a:defRPr/>
            </a:pPr>
            <a:r>
              <a:rPr lang="ar-IQ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    1. 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جمع الأدلة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>
              <a:defRPr/>
            </a:pPr>
            <a:r>
              <a:rPr lang="ar-IQ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    2. 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تقييم </a:t>
            </a:r>
            <a:r>
              <a:rPr lang="ar-EG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هذه الأدلة 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بموضوعية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>
              <a:defRPr/>
            </a:pPr>
            <a:r>
              <a:rPr lang="ar-IQ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    3. 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تحديد </a:t>
            </a:r>
            <a:r>
              <a:rPr lang="ar-EG" sz="2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نتائج هذا التقييم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مرحلة التنفيذ</a:t>
            </a:r>
            <a:r>
              <a:rPr lang="ar-IQ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تشمل</a:t>
            </a: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الآتى : </a:t>
            </a: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8650" indent="-342900">
              <a:buFont typeface="+mj-lt"/>
              <a:buAutoNum type="arabicPeriod"/>
              <a:defRPr/>
            </a:pP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الاجتماع الافتتاح</a:t>
            </a:r>
            <a:r>
              <a:rPr lang="ar-SA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ي: الذي يهدف الى كسر الخوف بين المدقق والمدقق عليه.</a:t>
            </a:r>
          </a:p>
          <a:p>
            <a:pPr marL="228600" indent="228600">
              <a:buFont typeface="+mj-lt"/>
              <a:buAutoNum type="arabicPeriod"/>
              <a:defRPr/>
            </a:pP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مراجعة مدى تطبيق وثائق نظام إدارة الجودة من خلال  </a:t>
            </a: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1371600" indent="171450">
              <a:buFont typeface="Wingdings" panose="05000000000000000000" pitchFamily="2" charset="2"/>
              <a:buChar char="ü"/>
              <a:defRPr/>
            </a:pP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اختيار عينات من التطبيقات يتم فحصها عن طريق الأسئلة والملاحظة ومراجعة السجلات للحصول على الأدلة الملموسة. </a:t>
            </a:r>
            <a:endParaRPr lang="ar-IQ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1371600" indent="171450">
              <a:buFont typeface="Wingdings" panose="05000000000000000000" pitchFamily="2" charset="2"/>
              <a:buChar char="ü"/>
              <a:defRPr/>
            </a:pP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عقد  اللقاءات الدورية لفريق التدقيق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285750">
              <a:buFont typeface="+mj-lt"/>
              <a:buAutoNum type="arabicPeriod" startAt="3"/>
              <a:defRPr/>
            </a:pPr>
            <a:r>
              <a:rPr lang="ar-EG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الاجتماع النهائي في نهاية التدقيق</a:t>
            </a:r>
            <a:r>
              <a:rPr lang="ar-SA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: تتضمن توضيح نتيجة التدقيق والتوصيات.</a:t>
            </a: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defRPr/>
            </a:pPr>
            <a:endParaRPr lang="ar-SA" sz="2800" b="1" dirty="0">
              <a:solidFill>
                <a:schemeClr val="accent3">
                  <a:lumMod val="40000"/>
                  <a:lumOff val="6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6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02176" cy="4922872"/>
          </a:xfrm>
        </p:spPr>
        <p:txBody>
          <a:bodyPr/>
          <a:lstStyle/>
          <a:p>
            <a:pPr marL="0" indent="0" algn="r" rtl="1">
              <a:buNone/>
            </a:pPr>
            <a:r>
              <a:rPr lang="ar-IQ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ضمان الجودة   </a:t>
            </a:r>
            <a:r>
              <a:rPr lang="en-US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Quality </a:t>
            </a:r>
            <a:r>
              <a:rPr lang="en-US" sz="3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Assurance</a:t>
            </a:r>
            <a:r>
              <a:rPr lang="ar-IQ" sz="36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 </a:t>
            </a:r>
            <a:endParaRPr lang="ar-IQ" sz="3600" b="1" u="sng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  <a:p>
            <a:pPr algn="justLow" rtl="1"/>
            <a:endParaRPr lang="ar-IQ" b="1" dirty="0" smtClean="0"/>
          </a:p>
          <a:p>
            <a:pPr algn="justLow" rtl="1">
              <a:buClr>
                <a:schemeClr val="accent6">
                  <a:lumMod val="75000"/>
                </a:schemeClr>
              </a:buClr>
              <a:buSzPct val="114000"/>
              <a:buFont typeface="Wingdings" panose="05000000000000000000" pitchFamily="2" charset="2"/>
              <a:buChar char="Ø"/>
            </a:pPr>
            <a:r>
              <a:rPr lang="en-US" b="1" dirty="0" smtClean="0"/>
              <a:t> </a:t>
            </a:r>
            <a:r>
              <a:rPr lang="ar-IQ" sz="2800" b="1" dirty="0" smtClean="0"/>
              <a:t>هي </a:t>
            </a:r>
            <a:r>
              <a:rPr lang="ar-IQ" sz="2800" b="1" dirty="0"/>
              <a:t>عملية ايجاد اليات واجراءات تطبق في </a:t>
            </a:r>
            <a:r>
              <a:rPr lang="ar-IQ" sz="2800" b="1" dirty="0">
                <a:solidFill>
                  <a:srgbClr val="FFFF00"/>
                </a:solidFill>
              </a:rPr>
              <a:t>الوقت الصحيح والمناسب </a:t>
            </a:r>
            <a:r>
              <a:rPr lang="ar-IQ" sz="2800" b="1" dirty="0"/>
              <a:t>للتأكد </a:t>
            </a:r>
            <a:r>
              <a:rPr lang="ar-IQ" sz="2800" b="1" dirty="0" smtClean="0"/>
              <a:t>من ان </a:t>
            </a:r>
            <a:r>
              <a:rPr lang="ar-IQ" sz="2800" b="1" dirty="0"/>
              <a:t>الجودة المرغوبة </a:t>
            </a:r>
            <a:r>
              <a:rPr lang="ar-IQ" sz="2800" b="1" dirty="0" smtClean="0"/>
              <a:t>ستتحقق..... </a:t>
            </a:r>
          </a:p>
          <a:p>
            <a:pPr algn="justLow" rtl="1">
              <a:buClr>
                <a:schemeClr val="accent6">
                  <a:lumMod val="75000"/>
                </a:schemeClr>
              </a:buClr>
              <a:buSzPct val="114000"/>
              <a:buFont typeface="Wingdings" panose="05000000000000000000" pitchFamily="2" charset="2"/>
              <a:buChar char="Ø"/>
            </a:pPr>
            <a:r>
              <a:rPr lang="ar-IQ" sz="2800" b="1" dirty="0" smtClean="0"/>
              <a:t>كما </a:t>
            </a:r>
            <a:r>
              <a:rPr lang="ar-IQ" sz="2800" b="1" dirty="0"/>
              <a:t>وعرفت بانها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الوسيلة للتاكد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ان المعايير الاكاديمية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المستمدة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رسالة الجهة المعنية قد تم تعريفها وتحقيقها بما يتوافق مع المعايير المناظرة لهـا سـواء قوميـا او عالميا ،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وان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مستوى جودة فرص التعلم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والابحـاث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والمشـاركة المجتمعيـة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ملائمـة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وتستوفي توقعات مختلف انواع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المستفيدين من </a:t>
            </a: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هذه الجهات </a:t>
            </a:r>
            <a:r>
              <a:rPr lang="ar-IQ" sz="2800" b="1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74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23928" y="356394"/>
            <a:ext cx="4766543" cy="7683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ar-SA" sz="36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6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مرحلة كتابة التقرير والمتابعة</a:t>
            </a:r>
            <a:endParaRPr lang="en-US" sz="3600" b="1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1196752"/>
            <a:ext cx="856932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ar-EG" sz="3600" b="1" dirty="0">
                <a:latin typeface="Simplified Arabic" pitchFamily="18" charset="-78"/>
                <a:cs typeface="Simplified Arabic" pitchFamily="18" charset="-78"/>
              </a:rPr>
              <a:t>الغرض من هذه المرحلة هو:</a:t>
            </a:r>
            <a:endParaRPr lang="en-US" sz="36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إعداد وتقديم ملف كامل موثق ع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م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ا حدث فى التدقيق.</a:t>
            </a:r>
            <a:endParaRPr lang="ar-SA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تقديم تقرير موثق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ورسم</a:t>
            </a:r>
            <a:r>
              <a:rPr lang="ar-IQ" sz="3000" b="1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عن النتائج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والانطباعات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والتوصيات لفريق التدقيق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عندما يتم تحديد  حالات عدم  مطابقة أثناء التدقيق  وتم تقديمها فى التقرير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 فإن مسئولية 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المدقق 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عليه متابعتها وتحديد الأسباب الجذرية لهذه الحالات واتخاذ الإجراءات التصحيحية والاتصال بالمدقق وإخ</a:t>
            </a:r>
            <a:r>
              <a:rPr lang="ar-SA" sz="3000" b="1" dirty="0">
                <a:latin typeface="Simplified Arabic" pitchFamily="18" charset="-78"/>
                <a:cs typeface="Simplified Arabic" pitchFamily="18" charset="-78"/>
              </a:rPr>
              <a:t>باره</a:t>
            </a:r>
            <a:r>
              <a:rPr lang="ar-EG" sz="3000" b="1" dirty="0">
                <a:latin typeface="Simplified Arabic" pitchFamily="18" charset="-78"/>
                <a:cs typeface="Simplified Arabic" pitchFamily="18" charset="-78"/>
              </a:rPr>
              <a:t> بهذه الإجراءات لإغلاق التقارير المتعلقة  بهذه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الحالات .</a:t>
            </a:r>
            <a:endParaRPr lang="ar-SA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endParaRPr lang="ar-SA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  <a:defRPr/>
            </a:pPr>
            <a:endParaRPr lang="ar-SA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109537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ar-SA" sz="3000" b="1" dirty="0" smtClean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ar-SA" sz="3000" b="1" dirty="0">
              <a:solidFill>
                <a:srgbClr val="9933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i="1" dirty="0">
              <a:latin typeface="Simplified Arabic" pitchFamily="18" charset="-78"/>
              <a:cs typeface="Simplified Arabic" pitchFamily="18" charset="-78"/>
            </a:endParaRPr>
          </a:p>
          <a:p>
            <a:pPr marL="623887" indent="-514350" algn="just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81000"/>
            <a:ext cx="2681496" cy="79241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IQ" b="1" dirty="0" smtClean="0">
                <a:solidFill>
                  <a:schemeClr val="bg1"/>
                </a:solidFill>
              </a:rPr>
              <a:t>تدقيق المراقبة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84976" cy="515719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2400" b="1" dirty="0" smtClean="0">
                <a:solidFill>
                  <a:srgbClr val="FFC000"/>
                </a:solidFill>
              </a:rPr>
              <a:t>تدقيق المراقبة يتم تنفيذه على الاقل مرة في السنة, ويجب ان يتضمن على الاقل :</a:t>
            </a:r>
          </a:p>
          <a:p>
            <a:pPr algn="r" rtl="1">
              <a:buNone/>
            </a:pPr>
            <a:r>
              <a:rPr lang="ar-IQ" sz="2400" b="1" dirty="0" smtClean="0"/>
              <a:t>أ. التدقيق الداخلي ومراجعة الادارة </a:t>
            </a:r>
          </a:p>
          <a:p>
            <a:pPr algn="r" rtl="1">
              <a:buNone/>
            </a:pPr>
            <a:r>
              <a:rPr lang="ar-IQ" sz="2400" b="1" dirty="0" smtClean="0"/>
              <a:t>ب. مراجعة على الفعل او الاجراء المتخذ على عدم مطابقة مفتوحة</a:t>
            </a:r>
          </a:p>
          <a:p>
            <a:pPr algn="r" rtl="1">
              <a:buNone/>
            </a:pPr>
            <a:r>
              <a:rPr lang="ar-IQ" sz="2400" b="1" dirty="0" smtClean="0"/>
              <a:t>ج. معالجة شكاوي الزبائن </a:t>
            </a:r>
          </a:p>
          <a:p>
            <a:pPr algn="r" rtl="1">
              <a:buNone/>
            </a:pPr>
            <a:r>
              <a:rPr lang="ar-IQ" sz="2400" b="1" dirty="0" smtClean="0"/>
              <a:t>د. فاعلية نظام الادارة</a:t>
            </a:r>
          </a:p>
          <a:p>
            <a:pPr algn="r" rtl="1">
              <a:buNone/>
            </a:pPr>
            <a:r>
              <a:rPr lang="ar-IQ" sz="2400" b="1" dirty="0" smtClean="0"/>
              <a:t>ع. تقديم التحسين المستمر</a:t>
            </a:r>
          </a:p>
          <a:p>
            <a:pPr algn="r" rtl="1">
              <a:buNone/>
            </a:pPr>
            <a:r>
              <a:rPr lang="ar-IQ" sz="2400" b="1" dirty="0" smtClean="0"/>
              <a:t>غ. الضبط العملياتي </a:t>
            </a:r>
          </a:p>
          <a:p>
            <a:pPr algn="r" rtl="1">
              <a:buNone/>
            </a:pPr>
            <a:r>
              <a:rPr lang="ar-IQ" sz="2400" b="1" dirty="0" smtClean="0"/>
              <a:t>و. مراجعة اي تعديلات</a:t>
            </a:r>
          </a:p>
          <a:p>
            <a:pPr algn="r" rtl="1">
              <a:buNone/>
            </a:pPr>
            <a:r>
              <a:rPr lang="ar-IQ" sz="2400" b="1" dirty="0" smtClean="0"/>
              <a:t>ي. استعمال العلامات او اي اشارة اخرى للشهادة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1000"/>
            <a:ext cx="4049648" cy="79241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IQ" b="1" dirty="0" smtClean="0">
                <a:solidFill>
                  <a:schemeClr val="bg1"/>
                </a:solidFill>
              </a:rPr>
              <a:t>انشطة مرحلة التدقيق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55280" cy="4069080"/>
          </a:xfrm>
        </p:spPr>
        <p:txBody>
          <a:bodyPr>
            <a:normAutofit/>
          </a:bodyPr>
          <a:lstStyle/>
          <a:p>
            <a:pPr algn="r" rtl="1">
              <a:buClr>
                <a:srgbClr val="FFFF00"/>
              </a:buClr>
              <a:buSzPct val="108000"/>
              <a:buFont typeface="Wingdings" panose="05000000000000000000" pitchFamily="2" charset="2"/>
              <a:buChar char="Ø"/>
            </a:pPr>
            <a:r>
              <a:rPr lang="ar-IQ" sz="3200" b="1" dirty="0" smtClean="0">
                <a:cs typeface="+mj-cs"/>
              </a:rPr>
              <a:t>مراجعة التوثيق .</a:t>
            </a:r>
          </a:p>
          <a:p>
            <a:pPr algn="r" rtl="1">
              <a:buClr>
                <a:srgbClr val="FFFF00"/>
              </a:buClr>
              <a:buSzPct val="108000"/>
              <a:buFont typeface="Wingdings" panose="05000000000000000000" pitchFamily="2" charset="2"/>
              <a:buChar char="Ø"/>
            </a:pPr>
            <a:r>
              <a:rPr lang="ar-IQ" sz="3200" b="1" dirty="0" smtClean="0">
                <a:cs typeface="+mj-cs"/>
              </a:rPr>
              <a:t>مراجعة اهداف التدقيق ومجالة .</a:t>
            </a:r>
          </a:p>
          <a:p>
            <a:pPr algn="r" rtl="1">
              <a:buClr>
                <a:srgbClr val="FFFF00"/>
              </a:buClr>
              <a:buSzPct val="108000"/>
              <a:buFont typeface="Wingdings" panose="05000000000000000000" pitchFamily="2" charset="2"/>
              <a:buChar char="Ø"/>
            </a:pPr>
            <a:r>
              <a:rPr lang="ar-IQ" sz="3200" b="1" dirty="0" smtClean="0">
                <a:cs typeface="+mj-cs"/>
              </a:rPr>
              <a:t>مراجعة متطلبات كفاءة المدققين .</a:t>
            </a:r>
          </a:p>
          <a:p>
            <a:pPr algn="r" rtl="1">
              <a:buClr>
                <a:srgbClr val="FFFF00"/>
              </a:buClr>
              <a:buSzPct val="108000"/>
              <a:buFont typeface="Wingdings" panose="05000000000000000000" pitchFamily="2" charset="2"/>
              <a:buChar char="Ø"/>
            </a:pPr>
            <a:r>
              <a:rPr lang="ar-IQ" sz="3200" b="1" dirty="0" smtClean="0">
                <a:cs typeface="+mj-cs"/>
              </a:rPr>
              <a:t>مدة التدقيق .</a:t>
            </a:r>
          </a:p>
          <a:p>
            <a:pPr algn="r" rtl="1">
              <a:buClr>
                <a:srgbClr val="FFFF00"/>
              </a:buClr>
              <a:buSzPct val="108000"/>
              <a:buFont typeface="Wingdings" panose="05000000000000000000" pitchFamily="2" charset="2"/>
              <a:buChar char="Ø"/>
            </a:pPr>
            <a:r>
              <a:rPr lang="ar-IQ" sz="3200" b="1" dirty="0" smtClean="0">
                <a:cs typeface="+mj-cs"/>
              </a:rPr>
              <a:t>استثناءات .</a:t>
            </a:r>
          </a:p>
          <a:p>
            <a:pPr algn="r" rtl="1">
              <a:buClr>
                <a:srgbClr val="FFFF00"/>
              </a:buClr>
              <a:buSzPct val="108000"/>
              <a:buFont typeface="Wingdings" panose="05000000000000000000" pitchFamily="2" charset="2"/>
              <a:buChar char="Ø"/>
            </a:pPr>
            <a:r>
              <a:rPr lang="ar-IQ" sz="3200" b="1" dirty="0" smtClean="0">
                <a:cs typeface="+mj-cs"/>
              </a:rPr>
              <a:t>تحديد الامد, ومظاهر السلامة .</a:t>
            </a:r>
          </a:p>
          <a:p>
            <a:pPr algn="r" rtl="1">
              <a:buClr>
                <a:srgbClr val="FFFF00"/>
              </a:buClr>
              <a:buSzPct val="108000"/>
              <a:buFont typeface="Wingdings" panose="05000000000000000000" pitchFamily="2" charset="2"/>
              <a:buChar char="Ø"/>
            </a:pPr>
            <a:r>
              <a:rPr lang="ar-IQ" sz="3200" b="1" dirty="0" smtClean="0">
                <a:cs typeface="+mj-cs"/>
              </a:rPr>
              <a:t>اعداد خطة تدقيق المرحلة الثانية .</a:t>
            </a:r>
            <a:endParaRPr lang="ar-IQ" sz="32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886"/>
            <a:ext cx="4139952" cy="83582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IQ" b="1" cap="none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 الوثائق </a:t>
            </a:r>
            <a:endParaRPr lang="ar-IQ" b="1" cap="none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3"/>
            <a:ext cx="8186766" cy="5806998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IQ" sz="3200" b="1" dirty="0" smtClean="0">
                <a:solidFill>
                  <a:srgbClr val="FFC000"/>
                </a:solidFill>
              </a:rPr>
              <a:t>وثائق :</a:t>
            </a:r>
          </a:p>
          <a:p>
            <a:pPr algn="r" rtl="1">
              <a:buNone/>
            </a:pPr>
            <a:r>
              <a:rPr lang="ar-IQ" sz="2400" b="1" dirty="0" smtClean="0"/>
              <a:t>      دليل الجودة </a:t>
            </a:r>
          </a:p>
          <a:p>
            <a:pPr algn="r" rtl="1">
              <a:buNone/>
            </a:pPr>
            <a:r>
              <a:rPr lang="ar-IQ" sz="2400" b="1" dirty="0" smtClean="0"/>
              <a:t>      اختيار الاجراء</a:t>
            </a:r>
          </a:p>
          <a:p>
            <a:pPr algn="r" rtl="1">
              <a:buNone/>
            </a:pPr>
            <a:r>
              <a:rPr lang="ar-IQ" sz="3200" b="1" dirty="0" smtClean="0">
                <a:solidFill>
                  <a:srgbClr val="FFC000"/>
                </a:solidFill>
              </a:rPr>
              <a:t>ابحث عن :</a:t>
            </a:r>
          </a:p>
          <a:p>
            <a:pPr algn="r" rtl="1">
              <a:buNone/>
            </a:pPr>
            <a:r>
              <a:rPr lang="ar-IQ" sz="2800" b="1" dirty="0" smtClean="0"/>
              <a:t>    </a:t>
            </a:r>
            <a:r>
              <a:rPr lang="ar-IQ" sz="2400" b="1" dirty="0" smtClean="0"/>
              <a:t>مطابقة لمتطلبات ايزو </a:t>
            </a:r>
            <a:r>
              <a:rPr lang="en-US" sz="2400" b="1" dirty="0" smtClean="0"/>
              <a:t>9001 :2008</a:t>
            </a:r>
          </a:p>
          <a:p>
            <a:pPr algn="r" rtl="1">
              <a:buNone/>
            </a:pPr>
            <a:r>
              <a:rPr lang="ar-IQ" sz="2400" b="1" dirty="0" smtClean="0"/>
              <a:t>     المجال</a:t>
            </a:r>
          </a:p>
          <a:p>
            <a:pPr algn="r" rtl="1">
              <a:buNone/>
            </a:pPr>
            <a:r>
              <a:rPr lang="ar-IQ" sz="2400" b="1" dirty="0" smtClean="0"/>
              <a:t>     وصف العمليات </a:t>
            </a:r>
          </a:p>
          <a:p>
            <a:pPr algn="r" rtl="1">
              <a:buNone/>
            </a:pPr>
            <a:r>
              <a:rPr lang="ar-IQ" sz="2400" b="1" dirty="0" smtClean="0"/>
              <a:t>     الاستثناءات</a:t>
            </a:r>
          </a:p>
          <a:p>
            <a:pPr algn="r" rtl="1">
              <a:buNone/>
            </a:pPr>
            <a:r>
              <a:rPr lang="ar-IQ" sz="3200" b="1" dirty="0" smtClean="0">
                <a:solidFill>
                  <a:srgbClr val="FFC000"/>
                </a:solidFill>
              </a:rPr>
              <a:t>اقرأ ما تحتويه الوثيقة ثم حدد:</a:t>
            </a:r>
          </a:p>
          <a:p>
            <a:pPr algn="r" rtl="1">
              <a:buNone/>
            </a:pPr>
            <a:r>
              <a:rPr lang="ar-IQ" sz="2800" b="1" dirty="0" smtClean="0"/>
              <a:t>   </a:t>
            </a:r>
            <a:r>
              <a:rPr lang="ar-IQ" sz="2400" b="1" dirty="0" smtClean="0"/>
              <a:t>  الملاءمة </a:t>
            </a:r>
          </a:p>
          <a:p>
            <a:pPr algn="r" rtl="1">
              <a:buNone/>
            </a:pPr>
            <a:r>
              <a:rPr lang="ar-IQ" sz="2400" b="1" dirty="0" smtClean="0"/>
              <a:t>     مرتبطة بمجال التدقيق</a:t>
            </a:r>
          </a:p>
          <a:p>
            <a:pPr algn="r" rtl="1">
              <a:buNone/>
            </a:pPr>
            <a:r>
              <a:rPr lang="ar-IQ" sz="2400" b="1" dirty="0" smtClean="0"/>
              <a:t>     ارتباط ومراجع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921856" cy="86442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/>
              <a:t>انتاج مرحلة التدقيق الاولى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55280" cy="4069080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ar-IQ" sz="2800" b="1" dirty="0" smtClean="0">
                <a:solidFill>
                  <a:srgbClr val="FFC000"/>
                </a:solidFill>
              </a:rPr>
              <a:t>فهم </a:t>
            </a:r>
            <a:r>
              <a:rPr lang="ar-IQ" sz="2800" b="1" dirty="0" smtClean="0">
                <a:solidFill>
                  <a:srgbClr val="FFC000"/>
                </a:solidFill>
              </a:rPr>
              <a:t>واضح </a:t>
            </a:r>
            <a:r>
              <a:rPr lang="ar-IQ" sz="2800" b="1" dirty="0" smtClean="0">
                <a:solidFill>
                  <a:srgbClr val="FFC000"/>
                </a:solidFill>
              </a:rPr>
              <a:t>للتالي :</a:t>
            </a:r>
          </a:p>
          <a:p>
            <a:pPr algn="r">
              <a:buNone/>
            </a:pPr>
            <a:r>
              <a:rPr lang="ar-IQ" sz="2800" b="1" dirty="0" smtClean="0"/>
              <a:t>   المنظمة وعملياتها</a:t>
            </a:r>
          </a:p>
          <a:p>
            <a:pPr algn="r">
              <a:buNone/>
            </a:pPr>
            <a:r>
              <a:rPr lang="ar-IQ" sz="2800" b="1" dirty="0" smtClean="0"/>
              <a:t>   مجال التدقيق</a:t>
            </a:r>
          </a:p>
          <a:p>
            <a:pPr algn="r">
              <a:buNone/>
            </a:pPr>
            <a:r>
              <a:rPr lang="ar-IQ" sz="2800" b="1" dirty="0" smtClean="0"/>
              <a:t>   التحديات والتعقيدات</a:t>
            </a:r>
          </a:p>
          <a:p>
            <a:pPr algn="r">
              <a:buNone/>
            </a:pPr>
            <a:r>
              <a:rPr lang="ar-IQ" sz="2800" b="1" dirty="0" smtClean="0"/>
              <a:t>   متطلبات الامد</a:t>
            </a:r>
          </a:p>
          <a:p>
            <a:pPr algn="r">
              <a:buNone/>
            </a:pPr>
            <a:endParaRPr lang="ar-IQ" sz="2800" b="1" dirty="0" smtClean="0"/>
          </a:p>
          <a:p>
            <a:pPr algn="r">
              <a:buNone/>
            </a:pPr>
            <a:r>
              <a:rPr lang="ar-IQ" sz="2800" b="1" dirty="0" smtClean="0">
                <a:solidFill>
                  <a:srgbClr val="FFC000"/>
                </a:solidFill>
              </a:rPr>
              <a:t>مخرج التدقيق يتضمن :</a:t>
            </a:r>
          </a:p>
          <a:p>
            <a:pPr algn="r">
              <a:buNone/>
            </a:pPr>
            <a:r>
              <a:rPr lang="ar-IQ" sz="2800" b="1" dirty="0" smtClean="0"/>
              <a:t>   تقرير مرحلة التدقيق </a:t>
            </a:r>
            <a:r>
              <a:rPr lang="en-US" sz="2800" b="1" dirty="0" smtClean="0"/>
              <a:t>1</a:t>
            </a:r>
            <a:endParaRPr lang="ar-IQ" sz="2800" b="1" dirty="0" smtClean="0"/>
          </a:p>
          <a:p>
            <a:pPr algn="r">
              <a:buNone/>
            </a:pPr>
            <a:r>
              <a:rPr lang="ar-IQ" sz="2800" b="1" dirty="0" smtClean="0"/>
              <a:t>   خطة تدقيق لمرحلة التدقيق الثانية </a:t>
            </a:r>
            <a:r>
              <a:rPr lang="en-US" sz="2800" b="1" dirty="0" smtClean="0"/>
              <a:t>2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1315"/>
            <a:ext cx="3826198" cy="868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IQ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تقرير مرحلة التدقيق</a:t>
            </a:r>
            <a:endParaRPr lang="ar-IQ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86766" cy="542928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التقرير يجب ان يتضمن :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مجال تدقيق المرحلة 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</a:t>
            </a: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المتفق عليه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تعليقات على مطابقة الوثائق لمتطلبات ايزو 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9001 : 2008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اي نواقص ملاحظة بالنظام, بالاضافة الى تلك النواقص </a:t>
            </a: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اللتي </a:t>
            </a: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تعتبر نواقص خطيرة او عظيمة 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تحديد المنتج والمتطلبات القانونية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اي مظهر قانوني او نظامي يعتبر مهما لمرحلة التدقيق 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تعليقات على عملية التدقيق الداخلي 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تعليق على مراجعة الادارة 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التواريخ المتفق لمرحلة التدقيق </a:t>
            </a:r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</a:t>
            </a:r>
            <a:endParaRPr lang="ar-IQ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057" y="404664"/>
            <a:ext cx="4248472" cy="93643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خطة مرحلة التدقيق</a:t>
            </a:r>
            <a:endParaRPr lang="ar-IQ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58246" cy="350046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التدقيق يجب ان تتضمن :</a:t>
            </a:r>
          </a:p>
          <a:p>
            <a:pPr algn="r" rtl="1">
              <a:buClr>
                <a:srgbClr val="FFDA65"/>
              </a:buClr>
              <a:buFont typeface="Wingdings" panose="05000000000000000000" pitchFamily="2" charset="2"/>
              <a:buChar char="q"/>
            </a:pPr>
            <a:r>
              <a:rPr lang="ar-IQ" sz="3200" dirty="0" smtClean="0"/>
              <a:t>الهدف من التدقيق </a:t>
            </a:r>
          </a:p>
          <a:p>
            <a:pPr algn="r" rtl="1">
              <a:buClr>
                <a:srgbClr val="FFDA65"/>
              </a:buClr>
              <a:buFont typeface="Wingdings" panose="05000000000000000000" pitchFamily="2" charset="2"/>
              <a:buChar char="q"/>
            </a:pPr>
            <a:r>
              <a:rPr lang="ar-IQ" sz="3200" dirty="0" smtClean="0"/>
              <a:t>مجال التدقيق </a:t>
            </a:r>
          </a:p>
          <a:p>
            <a:pPr algn="r" rtl="1">
              <a:buClr>
                <a:srgbClr val="FFDA65"/>
              </a:buClr>
              <a:buFont typeface="Wingdings" panose="05000000000000000000" pitchFamily="2" charset="2"/>
              <a:buChar char="q"/>
            </a:pPr>
            <a:r>
              <a:rPr lang="ar-IQ" sz="3200" dirty="0" smtClean="0"/>
              <a:t>مقاييس التدقيق </a:t>
            </a:r>
          </a:p>
          <a:p>
            <a:pPr algn="r" rtl="1">
              <a:buClr>
                <a:srgbClr val="FFDA65"/>
              </a:buClr>
              <a:buFont typeface="Wingdings" panose="05000000000000000000" pitchFamily="2" charset="2"/>
              <a:buChar char="q"/>
            </a:pPr>
            <a:r>
              <a:rPr lang="ar-IQ" sz="3200" dirty="0" smtClean="0"/>
              <a:t>تحديد فريق التدقيق </a:t>
            </a:r>
          </a:p>
          <a:p>
            <a:pPr algn="r" rtl="1">
              <a:buClr>
                <a:srgbClr val="FFDA65"/>
              </a:buClr>
              <a:buFont typeface="Wingdings" panose="05000000000000000000" pitchFamily="2" charset="2"/>
              <a:buChar char="q"/>
            </a:pPr>
            <a:r>
              <a:rPr lang="ar-IQ" sz="3200" dirty="0" smtClean="0"/>
              <a:t>مواعيد التدقيق, الانشطة مقابلة للوقت</a:t>
            </a:r>
            <a:endParaRPr lang="ar-IQ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176" y="404664"/>
            <a:ext cx="6377940" cy="93643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IQ" sz="40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برنامج الاجتماع الافتتاحي / التمهيدي</a:t>
            </a:r>
            <a:endParaRPr lang="ar-IQ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55280" cy="4474800"/>
          </a:xfrm>
        </p:spPr>
        <p:txBody>
          <a:bodyPr>
            <a:noAutofit/>
          </a:bodyPr>
          <a:lstStyle/>
          <a:p>
            <a:pPr marL="651510" indent="-514350" algn="r" rtl="1">
              <a:buAutoNum type="arabicPeriod"/>
            </a:pPr>
            <a:r>
              <a:rPr lang="ar-IQ" sz="2800" b="1" dirty="0" smtClean="0"/>
              <a:t>المقدمات.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يؤكد الاهداف من التدقيق ومجالة.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يؤكد مقياس التدقيق( مثال ايزو </a:t>
            </a:r>
            <a:r>
              <a:rPr lang="en-US" sz="2800" b="1" dirty="0" smtClean="0"/>
              <a:t>9001</a:t>
            </a:r>
            <a:r>
              <a:rPr lang="ar-IQ" sz="2800" b="1" dirty="0" smtClean="0"/>
              <a:t> )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التأكيد مرة اخرى على خطة مرحلة التدقيق </a:t>
            </a:r>
            <a:r>
              <a:rPr lang="en-US" sz="2800" b="1" dirty="0" smtClean="0"/>
              <a:t>2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وصف عملية التدقيق, ونموذج اجراء 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وصف لاسلوب تقارير التدقيق 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يصرح بالسرية 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يؤكد اي متطلبات قانونية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404664"/>
            <a:ext cx="6377940" cy="12930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IQ" sz="36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برنامج الاجتماع الافتتاحي / التمهيدي</a:t>
            </a:r>
            <a:endParaRPr lang="ar-IQ" sz="3600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30856"/>
            <a:ext cx="8298120" cy="4069080"/>
          </a:xfrm>
        </p:spPr>
        <p:txBody>
          <a:bodyPr>
            <a:normAutofit/>
          </a:bodyPr>
          <a:lstStyle/>
          <a:p>
            <a:pPr marL="651510" indent="-514350" algn="r" rtl="1">
              <a:buAutoNum type="arabicPeriod"/>
            </a:pPr>
            <a:r>
              <a:rPr lang="ar-IQ" sz="3200" b="1" dirty="0" smtClean="0"/>
              <a:t>يؤكد ترتيبات المرشدين 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يؤكد توفير العوامل المساعدة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التصوير (للوثائق), التلفزيون, مساحة للعمال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ساعات العمل واستراحة وجبة الغداء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وقت ومكان الاجتماع الختامي/ الخروجي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يرحب بالاسئلة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476" y="263764"/>
            <a:ext cx="6377940" cy="1293028"/>
          </a:xfrm>
        </p:spPr>
        <p:txBody>
          <a:bodyPr>
            <a:normAutofit/>
          </a:bodyPr>
          <a:lstStyle/>
          <a:p>
            <a:r>
              <a:rPr lang="ar-IQ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فكرة </a:t>
            </a:r>
            <a:r>
              <a:rPr lang="ar-IQ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عامة</a:t>
            </a:r>
            <a:r>
              <a:rPr lang="ar-IQ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عن</a:t>
            </a:r>
            <a:r>
              <a:rPr lang="ar-IQ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عملية مرحلة التدقيق</a:t>
            </a:r>
            <a:endParaRPr lang="ar-IQ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71546"/>
            <a:ext cx="8258204" cy="5357850"/>
          </a:xfrm>
        </p:spPr>
        <p:txBody>
          <a:bodyPr/>
          <a:lstStyle/>
          <a:p>
            <a:pPr>
              <a:buNone/>
            </a:pP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6" name="Rounded Rectangle 5"/>
          <p:cNvSpPr/>
          <p:nvPr/>
        </p:nvSpPr>
        <p:spPr>
          <a:xfrm>
            <a:off x="2281424" y="5214950"/>
            <a:ext cx="1714512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/>
              <a:t>اثبات المطابقة</a:t>
            </a:r>
            <a:endParaRPr lang="ar-IQ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25840" y="3214686"/>
            <a:ext cx="1714512" cy="9286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000" b="1" dirty="0" smtClean="0"/>
              <a:t>مسؤولية الادارة</a:t>
            </a:r>
            <a:endParaRPr lang="ar-IQ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547664" y="3214686"/>
            <a:ext cx="1714512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b="1" dirty="0" smtClean="0"/>
              <a:t>الختام</a:t>
            </a:r>
            <a:endParaRPr lang="ar-IQ" b="1" dirty="0"/>
          </a:p>
        </p:txBody>
      </p:sp>
      <p:sp>
        <p:nvSpPr>
          <p:cNvPr id="16" name="Down Arrow 15"/>
          <p:cNvSpPr/>
          <p:nvPr/>
        </p:nvSpPr>
        <p:spPr>
          <a:xfrm rot="19294280">
            <a:off x="6065251" y="2179737"/>
            <a:ext cx="510433" cy="97840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Down Arrow 16"/>
          <p:cNvSpPr/>
          <p:nvPr/>
        </p:nvSpPr>
        <p:spPr>
          <a:xfrm rot="2141155">
            <a:off x="6238951" y="4151377"/>
            <a:ext cx="484632" cy="103049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8" name="Down Arrow 17"/>
          <p:cNvSpPr/>
          <p:nvPr/>
        </p:nvSpPr>
        <p:spPr>
          <a:xfrm rot="8904974">
            <a:off x="2575834" y="4191072"/>
            <a:ext cx="510433" cy="97840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9" name="Down Arrow 18"/>
          <p:cNvSpPr/>
          <p:nvPr/>
        </p:nvSpPr>
        <p:spPr>
          <a:xfrm rot="13730861">
            <a:off x="3132502" y="1819802"/>
            <a:ext cx="484632" cy="135674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0" name="Down Arrow 19"/>
          <p:cNvSpPr/>
          <p:nvPr/>
        </p:nvSpPr>
        <p:spPr>
          <a:xfrm rot="5400000">
            <a:off x="4462938" y="5267022"/>
            <a:ext cx="351415" cy="97320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Rounded Rectangle 13"/>
          <p:cNvSpPr/>
          <p:nvPr/>
        </p:nvSpPr>
        <p:spPr>
          <a:xfrm>
            <a:off x="4010186" y="1498043"/>
            <a:ext cx="1785950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b="1" dirty="0" smtClean="0"/>
              <a:t>الاجتماع التمهيدي</a:t>
            </a:r>
            <a:endParaRPr lang="ar-IQ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737808" y="5168719"/>
            <a:ext cx="1714512" cy="10001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b="1" dirty="0" smtClean="0"/>
              <a:t>مراجعة نظام الجودة</a:t>
            </a:r>
            <a:endParaRPr lang="ar-IQ" sz="20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308825" y="5226477"/>
            <a:ext cx="1714512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b="1" dirty="0" smtClean="0"/>
              <a:t>اثبات المطابقة</a:t>
            </a:r>
            <a:endParaRPr lang="ar-IQ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037700" y="3250405"/>
            <a:ext cx="1714512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000" b="1" dirty="0" smtClean="0"/>
              <a:t>مسؤولية الادارة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56984" cy="597666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ar-IQ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الاعتماد 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Accreditation</a:t>
            </a:r>
            <a:r>
              <a:rPr lang="ar-IQ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</a:t>
            </a:r>
            <a:endParaRPr lang="ar-IQ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Low" rtl="1"/>
            <a:r>
              <a:rPr lang="en-US" sz="2800" b="1" dirty="0" smtClean="0"/>
              <a:t> </a:t>
            </a:r>
            <a:r>
              <a:rPr lang="ar-IQ" sz="2800" b="1" dirty="0" smtClean="0"/>
              <a:t>هي </a:t>
            </a:r>
            <a:r>
              <a:rPr lang="ar-IQ" sz="2800" b="1" dirty="0"/>
              <a:t>مجموعة </a:t>
            </a:r>
            <a:r>
              <a:rPr lang="ar-IQ" sz="2800" b="1" dirty="0" smtClean="0"/>
              <a:t>الاجراءات </a:t>
            </a:r>
            <a:r>
              <a:rPr lang="ar-IQ" sz="2800" b="1" dirty="0"/>
              <a:t>والعمليات التي تقوم بها هيئة </a:t>
            </a:r>
            <a:r>
              <a:rPr lang="ar-IQ" sz="2800" b="1" dirty="0" smtClean="0"/>
              <a:t>الاعتماد من </a:t>
            </a:r>
            <a:r>
              <a:rPr lang="ar-IQ" sz="2800" b="1" dirty="0"/>
              <a:t>اجل </a:t>
            </a:r>
            <a:r>
              <a:rPr lang="ar-IQ" sz="2800" b="1" dirty="0" smtClean="0"/>
              <a:t>ان </a:t>
            </a:r>
            <a:r>
              <a:rPr lang="ar-IQ" sz="2800" b="1" dirty="0"/>
              <a:t>تتاكد </a:t>
            </a:r>
            <a:r>
              <a:rPr lang="ar-IQ" sz="2800" b="1" dirty="0" smtClean="0"/>
              <a:t>من ان </a:t>
            </a:r>
            <a:r>
              <a:rPr lang="ar-IQ" sz="2800" b="1" dirty="0"/>
              <a:t>المؤسسة قد تحققت فيها شروط ومواصفات الجودة المعتمدة لدى مؤسسات التقـويم ، </a:t>
            </a:r>
            <a:r>
              <a:rPr lang="ar-IQ" sz="2800" b="1" dirty="0" smtClean="0"/>
              <a:t>وان </a:t>
            </a:r>
            <a:r>
              <a:rPr lang="ar-IQ" sz="2800" b="1" dirty="0"/>
              <a:t>برامجها تتوافق مع المعايير المعلنة والمعتمدة </a:t>
            </a:r>
            <a:r>
              <a:rPr lang="ar-IQ" sz="2800" b="1" dirty="0" smtClean="0"/>
              <a:t>وان </a:t>
            </a:r>
            <a:r>
              <a:rPr lang="ar-IQ" sz="2800" b="1" dirty="0"/>
              <a:t>لديها انظمة قائمة </a:t>
            </a:r>
            <a:r>
              <a:rPr lang="ar-IQ" sz="2800" b="1" dirty="0" smtClean="0"/>
              <a:t>لضمان </a:t>
            </a:r>
            <a:r>
              <a:rPr lang="ar-IQ" sz="2800" b="1" dirty="0"/>
              <a:t>الجودة </a:t>
            </a:r>
            <a:r>
              <a:rPr lang="ar-IQ" sz="2800" b="1" dirty="0" smtClean="0"/>
              <a:t>والتحسين </a:t>
            </a:r>
            <a:r>
              <a:rPr lang="ar-IQ" sz="2800" b="1" dirty="0"/>
              <a:t>المستمر </a:t>
            </a:r>
            <a:r>
              <a:rPr lang="ar-IQ" sz="2800" b="1" dirty="0" smtClean="0"/>
              <a:t>وان انشطتها الاكاديمية </a:t>
            </a:r>
            <a:r>
              <a:rPr lang="ar-IQ" sz="2800" b="1" dirty="0"/>
              <a:t>وفقا للضوابط </a:t>
            </a:r>
            <a:r>
              <a:rPr lang="ar-IQ" sz="2800" b="1" dirty="0" smtClean="0"/>
              <a:t>المعلنة. </a:t>
            </a:r>
          </a:p>
        </p:txBody>
      </p:sp>
    </p:spTree>
    <p:extLst>
      <p:ext uri="{BB962C8B-B14F-4D97-AF65-F5344CB8AC3E}">
        <p14:creationId xmlns:p14="http://schemas.microsoft.com/office/powerpoint/2010/main" val="1947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571480"/>
            <a:ext cx="3610174" cy="11540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التدقيق على العملية</a:t>
            </a:r>
            <a:endParaRPr lang="ar-IQ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8840"/>
            <a:ext cx="8358246" cy="2494606"/>
          </a:xfrm>
        </p:spPr>
        <p:txBody>
          <a:bodyPr>
            <a:normAutofit/>
          </a:bodyPr>
          <a:lstStyle/>
          <a:p>
            <a:pPr algn="justLow" rtl="1">
              <a:buNone/>
            </a:pPr>
            <a:r>
              <a:rPr lang="ar-IQ" sz="2800" b="1" dirty="0" smtClean="0"/>
              <a:t>يقتضي :</a:t>
            </a:r>
          </a:p>
          <a:p>
            <a:pPr algn="justLow" rtl="1">
              <a:buNone/>
            </a:pPr>
            <a:r>
              <a:rPr lang="ar-IQ" sz="3200" b="1" dirty="0" smtClean="0"/>
              <a:t>تحديد ما كان توافق العملية يفي بمتطلبات العملية المحددة...مطابقة لمعيار ورموز الزبون, والمتطلبات القانونية والاجرائية.</a:t>
            </a:r>
          </a:p>
          <a:p>
            <a:pPr algn="justLow" rtl="1">
              <a:buNone/>
            </a:pPr>
            <a:r>
              <a:rPr lang="ar-IQ" sz="2800" b="1" dirty="0" smtClean="0">
                <a:solidFill>
                  <a:srgbClr val="FFC000"/>
                </a:solidFill>
              </a:rPr>
              <a:t>تحديد ما اذا كانت العملية تحقق النتائج المطلوبة ... الفاعلية</a:t>
            </a:r>
            <a:endParaRPr lang="ar-IQ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377940" cy="1293028"/>
          </a:xfrm>
        </p:spPr>
        <p:txBody>
          <a:bodyPr/>
          <a:lstStyle/>
          <a:p>
            <a:r>
              <a:rPr lang="ar-IQ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التحقيق من الفاعلية </a:t>
            </a:r>
            <a:endParaRPr lang="ar-IQ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68760"/>
            <a:ext cx="8082096" cy="4994880"/>
          </a:xfrm>
        </p:spPr>
        <p:txBody>
          <a:bodyPr>
            <a:normAutofit/>
          </a:bodyPr>
          <a:lstStyle/>
          <a:p>
            <a:pPr algn="justLow" rtl="1">
              <a:buNone/>
            </a:pPr>
            <a:r>
              <a:rPr lang="ar-IQ" sz="2800" b="1" dirty="0" smtClean="0">
                <a:solidFill>
                  <a:srgbClr val="FFC000"/>
                </a:solidFill>
              </a:rPr>
              <a:t>هذا يتم بسؤال التالي: </a:t>
            </a:r>
          </a:p>
          <a:p>
            <a:pPr algn="justLow" rtl="1">
              <a:buNone/>
            </a:pPr>
            <a:r>
              <a:rPr lang="ar-IQ" sz="3200" b="1" dirty="0" smtClean="0"/>
              <a:t>ما الهدف من هذه العملية؟</a:t>
            </a:r>
          </a:p>
          <a:p>
            <a:pPr algn="justLow" rtl="1">
              <a:buNone/>
            </a:pPr>
            <a:endParaRPr lang="ar-IQ" sz="2800" b="1" dirty="0" smtClean="0">
              <a:solidFill>
                <a:srgbClr val="FFC000"/>
              </a:solidFill>
            </a:endParaRPr>
          </a:p>
          <a:p>
            <a:pPr algn="justLow" rtl="1">
              <a:buNone/>
            </a:pPr>
            <a:r>
              <a:rPr lang="ar-IQ" sz="2800" b="1" dirty="0" smtClean="0">
                <a:solidFill>
                  <a:srgbClr val="FFC000"/>
                </a:solidFill>
              </a:rPr>
              <a:t>كيف تؤثر على:</a:t>
            </a:r>
          </a:p>
          <a:p>
            <a:pPr algn="justLow" rtl="1">
              <a:buNone/>
            </a:pPr>
            <a:r>
              <a:rPr lang="ar-IQ" sz="3200" b="1" dirty="0" smtClean="0"/>
              <a:t>الزبون .</a:t>
            </a:r>
          </a:p>
          <a:p>
            <a:pPr algn="justLow" rtl="1">
              <a:buNone/>
            </a:pPr>
            <a:r>
              <a:rPr lang="ar-IQ" sz="3200" b="1" dirty="0" smtClean="0"/>
              <a:t>العمليات الاخرى.</a:t>
            </a:r>
          </a:p>
          <a:p>
            <a:pPr algn="justLow" rtl="1">
              <a:buNone/>
            </a:pPr>
            <a:endParaRPr lang="ar-IQ" sz="2800" b="1" dirty="0" smtClean="0"/>
          </a:p>
          <a:p>
            <a:pPr algn="justLow" rtl="1">
              <a:buNone/>
            </a:pPr>
            <a:r>
              <a:rPr lang="ar-IQ" sz="3200" b="1" dirty="0" smtClean="0"/>
              <a:t>هل تحقق الاهداف والاغراض ؟</a:t>
            </a:r>
          </a:p>
          <a:p>
            <a:pPr algn="justLow" rtl="1">
              <a:buNone/>
            </a:pPr>
            <a:r>
              <a:rPr lang="ar-IQ" sz="3200" b="1" dirty="0" smtClean="0"/>
              <a:t>ماهو البرهان المتوفر؟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ar-IQ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نتائج التدقيق</a:t>
            </a:r>
            <a:endParaRPr lang="ar-IQ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709160"/>
          </a:xfrm>
        </p:spPr>
        <p:txBody>
          <a:bodyPr>
            <a:normAutofit/>
          </a:bodyPr>
          <a:lstStyle/>
          <a:p>
            <a:pPr algn="justLow" rtl="1">
              <a:buNone/>
            </a:pPr>
            <a:r>
              <a:rPr lang="ar-IQ" sz="3200" b="1" dirty="0" smtClean="0">
                <a:solidFill>
                  <a:srgbClr val="FFFF00"/>
                </a:solidFill>
              </a:rPr>
              <a:t>انشطة التدقيق تقود الى برهان التدقيق .</a:t>
            </a:r>
          </a:p>
          <a:p>
            <a:pPr algn="justLow" rtl="1"/>
            <a:r>
              <a:rPr lang="ar-IQ" sz="3200" b="1" dirty="0" smtClean="0"/>
              <a:t>برهان مادي </a:t>
            </a:r>
          </a:p>
          <a:p>
            <a:pPr algn="justLow" rtl="1"/>
            <a:r>
              <a:rPr lang="ar-IQ" sz="3200" b="1" dirty="0" smtClean="0"/>
              <a:t>تقيم لبرهان التدقيق يقود الى نتائج التدقيق.</a:t>
            </a:r>
          </a:p>
          <a:p>
            <a:pPr algn="justLow" rtl="1"/>
            <a:r>
              <a:rPr lang="ar-IQ" sz="3200" b="1" dirty="0" smtClean="0"/>
              <a:t>نتائج التدقيق تعرض:</a:t>
            </a:r>
          </a:p>
          <a:p>
            <a:pPr algn="justLow" rtl="1"/>
            <a:r>
              <a:rPr lang="ar-IQ" sz="3200" b="1" dirty="0" smtClean="0"/>
              <a:t>مطابقة او .</a:t>
            </a:r>
          </a:p>
          <a:p>
            <a:pPr algn="justLow" rtl="1"/>
            <a:r>
              <a:rPr lang="ar-IQ" sz="3200" b="1" dirty="0" smtClean="0"/>
              <a:t>غير مطابقة .</a:t>
            </a:r>
            <a:endParaRPr lang="ar-IQ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3764"/>
            <a:ext cx="7145992" cy="1293028"/>
          </a:xfrm>
        </p:spPr>
        <p:txBody>
          <a:bodyPr>
            <a:noAutofit/>
          </a:bodyPr>
          <a:lstStyle/>
          <a:p>
            <a:r>
              <a:rPr lang="ar-IQ" b="1" cap="none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مرحلة التدقيق: انشطة ومهارات المدقق</a:t>
            </a:r>
            <a:endParaRPr lang="ar-IQ" b="1" cap="none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98120" cy="5112568"/>
          </a:xfrm>
        </p:spPr>
        <p:txBody>
          <a:bodyPr>
            <a:noAutofit/>
          </a:bodyPr>
          <a:lstStyle/>
          <a:p>
            <a:pPr marL="651510" indent="-514350" algn="justLow" rtl="1">
              <a:buNone/>
            </a:pPr>
            <a:r>
              <a:rPr lang="en-US" sz="2800" b="1" dirty="0" smtClean="0"/>
              <a:t>1</a:t>
            </a:r>
            <a:r>
              <a:rPr lang="ar-IQ" sz="2800" b="1" dirty="0" smtClean="0"/>
              <a:t>. مهارات عامة</a:t>
            </a:r>
          </a:p>
          <a:p>
            <a:pPr marL="651510" indent="-514350" algn="justLow" rtl="1">
              <a:buNone/>
            </a:pPr>
            <a:r>
              <a:rPr lang="ar-IQ" sz="2800" b="1" dirty="0" smtClean="0">
                <a:solidFill>
                  <a:srgbClr val="FFFF00"/>
                </a:solidFill>
              </a:rPr>
              <a:t>         . اجراء مقابلات</a:t>
            </a:r>
          </a:p>
          <a:p>
            <a:pPr marL="651510" indent="-514350" algn="justLow" rtl="1">
              <a:buNone/>
            </a:pPr>
            <a:r>
              <a:rPr lang="ar-IQ" sz="2800" b="1" dirty="0" smtClean="0">
                <a:solidFill>
                  <a:srgbClr val="FFFF00"/>
                </a:solidFill>
              </a:rPr>
              <a:t>         . ملاحظات</a:t>
            </a:r>
          </a:p>
          <a:p>
            <a:pPr marL="651510" indent="-514350" algn="justLow" rtl="1">
              <a:buNone/>
            </a:pPr>
            <a:r>
              <a:rPr lang="ar-IQ" sz="2800" b="1" dirty="0" smtClean="0">
                <a:solidFill>
                  <a:srgbClr val="FFFF00"/>
                </a:solidFill>
              </a:rPr>
              <a:t>         . سجلات</a:t>
            </a:r>
          </a:p>
          <a:p>
            <a:pPr marL="651510" indent="-514350" algn="justLow" rtl="1">
              <a:buNone/>
            </a:pPr>
            <a:r>
              <a:rPr lang="ar-IQ" sz="2800" b="1" dirty="0" smtClean="0">
                <a:solidFill>
                  <a:srgbClr val="FFFF00"/>
                </a:solidFill>
              </a:rPr>
              <a:t>         . اخذ عينات </a:t>
            </a:r>
            <a:r>
              <a:rPr lang="ar-IQ" sz="2800" b="1" dirty="0" smtClean="0">
                <a:solidFill>
                  <a:srgbClr val="FFFF00"/>
                </a:solidFill>
              </a:rPr>
              <a:t>نماذج</a:t>
            </a:r>
            <a:endParaRPr lang="ar-IQ" sz="2400" b="1" dirty="0" smtClean="0"/>
          </a:p>
          <a:p>
            <a:pPr marL="651510" indent="-514350" algn="justLow" rtl="1">
              <a:buNone/>
            </a:pPr>
            <a:r>
              <a:rPr lang="en-US" sz="2800" b="1" dirty="0" smtClean="0"/>
              <a:t>2</a:t>
            </a:r>
            <a:r>
              <a:rPr lang="ar-IQ" sz="2800" b="1" dirty="0" smtClean="0"/>
              <a:t>. اخذ ملاحظات </a:t>
            </a:r>
          </a:p>
          <a:p>
            <a:pPr marL="651510" indent="-514350" algn="justLow" rtl="1">
              <a:buNone/>
            </a:pPr>
            <a:r>
              <a:rPr lang="en-US" sz="2800" b="1" dirty="0" smtClean="0"/>
              <a:t>3</a:t>
            </a:r>
            <a:r>
              <a:rPr lang="ar-IQ" sz="2800" b="1" dirty="0" smtClean="0"/>
              <a:t>. عمليات تقييم</a:t>
            </a:r>
          </a:p>
          <a:p>
            <a:pPr marL="651510" indent="-514350" algn="justLow" rtl="1">
              <a:buNone/>
            </a:pPr>
            <a:r>
              <a:rPr lang="en-US" sz="2800" b="1" dirty="0" smtClean="0"/>
              <a:t>4</a:t>
            </a:r>
            <a:r>
              <a:rPr lang="ar-IQ" sz="2800" b="1" dirty="0" smtClean="0"/>
              <a:t>. التحقق من معلومات التدقيق</a:t>
            </a:r>
          </a:p>
          <a:p>
            <a:pPr marL="651510" indent="-514350" algn="justLow" rtl="1">
              <a:buNone/>
            </a:pPr>
            <a:r>
              <a:rPr lang="en-US" sz="2800" b="1" dirty="0" smtClean="0"/>
              <a:t>5</a:t>
            </a:r>
            <a:r>
              <a:rPr lang="ar-IQ" sz="2800" b="1" dirty="0" smtClean="0"/>
              <a:t>. استعمال قائمة التفقد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281596" cy="1293028"/>
          </a:xfrm>
        </p:spPr>
        <p:txBody>
          <a:bodyPr/>
          <a:lstStyle/>
          <a:p>
            <a:r>
              <a:rPr lang="ar-IQ" b="1" cap="none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اجراء المقابلات </a:t>
            </a:r>
            <a:endParaRPr lang="ar-IQ" b="1" cap="none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709160"/>
          </a:xfrm>
        </p:spPr>
        <p:txBody>
          <a:bodyPr/>
          <a:lstStyle/>
          <a:p>
            <a:pPr algn="justLow" rtl="1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</a:t>
            </a:r>
            <a:r>
              <a:rPr lang="ar-IQ" sz="2800" b="1" dirty="0" smtClean="0">
                <a:solidFill>
                  <a:srgbClr val="FFFF00"/>
                </a:solidFill>
              </a:rPr>
              <a:t>. اسئلة مفتوحة .</a:t>
            </a:r>
          </a:p>
          <a:p>
            <a:pPr algn="justLow" rtl="1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ar-IQ" sz="2800" b="1" dirty="0" smtClean="0">
                <a:solidFill>
                  <a:srgbClr val="FFFF00"/>
                </a:solidFill>
              </a:rPr>
              <a:t>. اسئلة مغلقة, واسئلة قائدة.</a:t>
            </a:r>
          </a:p>
          <a:p>
            <a:pPr algn="justLow" rtl="1">
              <a:buNone/>
            </a:pPr>
            <a:endParaRPr lang="ar-IQ" dirty="0" smtClean="0"/>
          </a:p>
          <a:p>
            <a:pPr algn="justLow" rtl="1">
              <a:buNone/>
            </a:pPr>
            <a:r>
              <a:rPr lang="ar-IQ" sz="3200" dirty="0" smtClean="0">
                <a:solidFill>
                  <a:srgbClr val="FFC000"/>
                </a:solidFill>
              </a:rPr>
              <a:t>مثال على الاسئلة المفتوحة:</a:t>
            </a:r>
          </a:p>
          <a:p>
            <a:pPr algn="justLow" rtl="1">
              <a:buNone/>
            </a:pPr>
            <a:r>
              <a:rPr lang="ar-IQ" sz="3200" b="1" dirty="0" smtClean="0">
                <a:solidFill>
                  <a:srgbClr val="FFFF00"/>
                </a:solidFill>
              </a:rPr>
              <a:t>لماذا </a:t>
            </a:r>
            <a:r>
              <a:rPr lang="ar-IQ" sz="3200" b="1" dirty="0" smtClean="0"/>
              <a:t> </a:t>
            </a:r>
            <a:r>
              <a:rPr lang="ar-IQ" sz="3200" dirty="0" smtClean="0"/>
              <a:t>           . معلومات على الفهم</a:t>
            </a:r>
          </a:p>
          <a:p>
            <a:pPr algn="justLow" rtl="1">
              <a:buNone/>
            </a:pPr>
            <a:r>
              <a:rPr lang="ar-IQ" sz="3200" b="1" dirty="0" smtClean="0">
                <a:solidFill>
                  <a:srgbClr val="FFFF00"/>
                </a:solidFill>
              </a:rPr>
              <a:t>كيف  </a:t>
            </a:r>
            <a:r>
              <a:rPr lang="ar-IQ" sz="3200" dirty="0" smtClean="0"/>
              <a:t>           . معلومات على العملية</a:t>
            </a:r>
          </a:p>
          <a:p>
            <a:pPr algn="justLow" rtl="1">
              <a:buNone/>
            </a:pPr>
            <a:r>
              <a:rPr lang="ar-IQ" sz="3200" b="1" dirty="0" smtClean="0">
                <a:solidFill>
                  <a:srgbClr val="FFFF00"/>
                </a:solidFill>
              </a:rPr>
              <a:t>ماذا لو           </a:t>
            </a:r>
            <a:r>
              <a:rPr lang="ar-IQ" sz="3200" dirty="0" smtClean="0"/>
              <a:t>. اختبار النظام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3490784" cy="1293028"/>
          </a:xfrm>
        </p:spPr>
        <p:txBody>
          <a:bodyPr/>
          <a:lstStyle/>
          <a:p>
            <a:r>
              <a:rPr lang="ar-IQ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اخذ عينات النماذج</a:t>
            </a:r>
            <a:endParaRPr lang="ar-IQ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196751"/>
            <a:ext cx="8963392" cy="525658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IQ" sz="2800" b="1" dirty="0" smtClean="0">
                <a:solidFill>
                  <a:srgbClr val="FFC000"/>
                </a:solidFill>
              </a:rPr>
              <a:t>يمكن للمدققين ان ياخذوا عينات نماذج من :</a:t>
            </a:r>
          </a:p>
          <a:p>
            <a:pPr algn="r" rtl="1">
              <a:buNone/>
            </a:pPr>
            <a:r>
              <a:rPr lang="ar-IQ" sz="2800" b="1" dirty="0" smtClean="0"/>
              <a:t>العمليات / الانشطة.</a:t>
            </a:r>
          </a:p>
          <a:p>
            <a:pPr algn="r" rtl="1">
              <a:buNone/>
            </a:pPr>
            <a:r>
              <a:rPr lang="ar-IQ" sz="2800" b="1" dirty="0" smtClean="0"/>
              <a:t>الاجراءات وتعليمات العمل.</a:t>
            </a:r>
          </a:p>
          <a:p>
            <a:pPr algn="r" rtl="1">
              <a:buNone/>
            </a:pPr>
            <a:r>
              <a:rPr lang="ar-IQ" sz="2800" b="1" dirty="0" smtClean="0"/>
              <a:t>المعدات          الناس. </a:t>
            </a:r>
          </a:p>
          <a:p>
            <a:pPr algn="r" rtl="1">
              <a:buNone/>
            </a:pPr>
            <a:r>
              <a:rPr lang="ar-IQ" sz="2800" b="1" dirty="0" smtClean="0"/>
              <a:t>المنتجات       السجلات.</a:t>
            </a:r>
          </a:p>
          <a:p>
            <a:pPr algn="r" rtl="1">
              <a:buNone/>
            </a:pPr>
            <a:r>
              <a:rPr lang="ar-IQ" sz="2800" b="1" dirty="0" smtClean="0">
                <a:solidFill>
                  <a:srgbClr val="FFFF00"/>
                </a:solidFill>
              </a:rPr>
              <a:t>اخذ عينات النماذج يجب ان تكون عشوائيا مثال ذلك </a:t>
            </a:r>
            <a:r>
              <a:rPr lang="ar-IQ" sz="2800" b="1" dirty="0" smtClean="0"/>
              <a:t> السجلات </a:t>
            </a:r>
            <a:r>
              <a:rPr lang="ar-IQ" sz="2800" b="1" dirty="0">
                <a:solidFill>
                  <a:srgbClr val="FFFF00"/>
                </a:solidFill>
              </a:rPr>
              <a:t>.</a:t>
            </a:r>
            <a:endParaRPr lang="ar-IQ" sz="28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88282" y="5373216"/>
            <a:ext cx="6377940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642918"/>
            <a:ext cx="2458616" cy="939784"/>
          </a:xfrm>
        </p:spPr>
        <p:txBody>
          <a:bodyPr/>
          <a:lstStyle/>
          <a:p>
            <a:r>
              <a:rPr lang="ar-IQ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اخذ ملاحظات</a:t>
            </a:r>
            <a:endParaRPr lang="ar-IQ" b="1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087620" cy="3000396"/>
          </a:xfrm>
        </p:spPr>
        <p:txBody>
          <a:bodyPr>
            <a:normAutofit/>
          </a:bodyPr>
          <a:lstStyle/>
          <a:p>
            <a:pPr algn="r" rtl="1"/>
            <a:r>
              <a:rPr lang="ar-IQ" sz="3200" b="1" dirty="0" smtClean="0"/>
              <a:t>انتقائية وحقيقية .</a:t>
            </a:r>
          </a:p>
          <a:p>
            <a:pPr algn="r" rtl="1"/>
            <a:r>
              <a:rPr lang="ar-IQ" sz="3200" b="1" dirty="0" smtClean="0"/>
              <a:t>متوافقة مع المجال .</a:t>
            </a:r>
          </a:p>
          <a:p>
            <a:pPr algn="r" rtl="1"/>
            <a:r>
              <a:rPr lang="ar-IQ" sz="3200" b="1" dirty="0" smtClean="0"/>
              <a:t>خذ الوقت الكافي واعملها بعلانية .</a:t>
            </a:r>
          </a:p>
          <a:p>
            <a:pPr algn="r" rtl="1"/>
            <a:r>
              <a:rPr lang="ar-IQ" sz="3200" b="1" dirty="0" smtClean="0"/>
              <a:t>بدون تسجيل شريط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08" y="188640"/>
            <a:ext cx="4121656" cy="1292697"/>
          </a:xfrm>
        </p:spPr>
        <p:txBody>
          <a:bodyPr/>
          <a:lstStyle/>
          <a:p>
            <a:pPr algn="l" rtl="1"/>
            <a:r>
              <a:rPr lang="ar-IQ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كتابة بيانات عدم مطابقة</a:t>
            </a:r>
            <a:endParaRPr lang="ar-IQ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58204" cy="4809186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تقرير الفعل التصحيحي.</a:t>
            </a:r>
          </a:p>
          <a:p>
            <a:pPr algn="r" rtl="1">
              <a:buNone/>
            </a:pPr>
            <a:r>
              <a:rPr lang="ar-IQ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عدم مطابقة او نقص .</a:t>
            </a:r>
          </a:p>
          <a:p>
            <a:pPr algn="r" rtl="1">
              <a:buNone/>
            </a:pPr>
            <a:endParaRPr lang="ar-IQ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r>
              <a:rPr lang="ar-IQ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 اجزاء رئيسية :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تحديد : الموقع, النشاط او العملية, المعدات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مشكلة : ما الخطأ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معيار, مقياس, رموز, اجراء.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17514"/>
            <a:ext cx="6060156" cy="582594"/>
          </a:xfrm>
        </p:spPr>
        <p:txBody>
          <a:bodyPr>
            <a:noAutofit/>
          </a:bodyPr>
          <a:lstStyle/>
          <a:p>
            <a:r>
              <a:rPr lang="ar-IQ" sz="4400" b="1" cap="none" dirty="0" smtClean="0">
                <a:ln w="9525">
                  <a:solidFill>
                    <a:srgbClr val="C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اعطاء درجة لعدم المطابقة</a:t>
            </a:r>
            <a:endParaRPr lang="ar-IQ" sz="4400" b="1" cap="none" dirty="0">
              <a:ln w="9525">
                <a:solidFill>
                  <a:srgbClr val="C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309252"/>
          </a:xfrm>
        </p:spPr>
        <p:txBody>
          <a:bodyPr/>
          <a:lstStyle/>
          <a:p>
            <a:pPr>
              <a:buNone/>
            </a:pPr>
            <a:r>
              <a:rPr lang="ar-IQ" dirty="0" smtClean="0"/>
              <a:t> 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54988"/>
              </p:ext>
            </p:extLst>
          </p:nvPr>
        </p:nvGraphicFramePr>
        <p:xfrm>
          <a:off x="76200" y="1066800"/>
          <a:ext cx="9144000" cy="5415867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2190250"/>
                <a:gridCol w="6953750"/>
              </a:tblGrid>
              <a:tr h="78018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IQ" sz="2400" b="1" dirty="0" smtClean="0"/>
                        <a:t>درجة</a:t>
                      </a:r>
                      <a:endParaRPr lang="ar-IQ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IQ" sz="3200" b="1" dirty="0" smtClean="0"/>
                        <a:t>شــــــرح</a:t>
                      </a:r>
                      <a:endParaRPr lang="ar-IQ" sz="3200" b="1" dirty="0"/>
                    </a:p>
                  </a:txBody>
                  <a:tcPr/>
                </a:tc>
              </a:tr>
              <a:tr h="1545229">
                <a:tc>
                  <a:txBody>
                    <a:bodyPr/>
                    <a:lstStyle/>
                    <a:p>
                      <a:pPr algn="ctr" rtl="1"/>
                      <a:r>
                        <a:rPr lang="ar-IQ" sz="28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عدم مطابقة اساسية</a:t>
                      </a:r>
                      <a:endParaRPr lang="ar-IQ" sz="28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8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غياب كلي او الفشل في التطبيق والاحتفاظ</a:t>
                      </a:r>
                      <a:r>
                        <a:rPr lang="ar-IQ" sz="28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على عنصر او اكثر مطلوب من عناصر المواصفة القياسية الدولية ايزو </a:t>
                      </a:r>
                      <a:r>
                        <a:rPr lang="en-US" sz="28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9001:2008</a:t>
                      </a:r>
                      <a:r>
                        <a:rPr lang="ar-IQ" sz="28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endParaRPr lang="ar-IQ" sz="28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45229">
                <a:tc>
                  <a:txBody>
                    <a:bodyPr/>
                    <a:lstStyle/>
                    <a:p>
                      <a:pPr algn="ctr" rtl="1"/>
                      <a:r>
                        <a:rPr lang="ar-IQ" sz="28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عدم مطابقة ثانوية</a:t>
                      </a:r>
                      <a:endParaRPr lang="ar-IQ" sz="28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8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ضعف</a:t>
                      </a:r>
                      <a:r>
                        <a:rPr lang="ar-IQ" sz="28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ar-IQ" sz="28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في النظام, او الاجراءات, او السجلات, او في ادارة نشاط معين ليس لة علاقة ذات تأثير مباشر على رضاء الزبون. </a:t>
                      </a:r>
                      <a:endParaRPr lang="ar-IQ" sz="28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45229">
                <a:tc>
                  <a:txBody>
                    <a:bodyPr/>
                    <a:lstStyle/>
                    <a:p>
                      <a:pPr algn="ctr" rtl="1"/>
                      <a:r>
                        <a:rPr lang="ar-IQ" sz="28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ملاحظة</a:t>
                      </a:r>
                      <a:endParaRPr lang="ar-IQ" sz="28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sz="28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شئ</a:t>
                      </a:r>
                      <a:r>
                        <a:rPr lang="ar-IQ" sz="2800" b="1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 ما يحتاج الى انتباه من قبل المنظمة, على الرغم من عدم الضرورية لاتخاذ اجراء علاجي.</a:t>
                      </a:r>
                      <a:endParaRPr lang="ar-IQ" sz="2800" b="1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377940" cy="1293028"/>
          </a:xfrm>
        </p:spPr>
        <p:txBody>
          <a:bodyPr>
            <a:normAutofit/>
          </a:bodyPr>
          <a:lstStyle/>
          <a:p>
            <a:r>
              <a:rPr lang="ar-IQ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برنامج الاجتماع الختامي / الخروج</a:t>
            </a:r>
            <a:endParaRPr lang="ar-IQ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55280" cy="406908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2800" b="1" dirty="0" smtClean="0"/>
              <a:t>تقديم فريق التدقيق .</a:t>
            </a:r>
          </a:p>
          <a:p>
            <a:pPr algn="r" rtl="1">
              <a:buNone/>
            </a:pPr>
            <a:r>
              <a:rPr lang="ar-IQ" sz="2800" b="1" dirty="0" smtClean="0"/>
              <a:t>شكر المنظمة على حسن الضيافة والتعاون.</a:t>
            </a:r>
          </a:p>
          <a:p>
            <a:pPr algn="r" rtl="1">
              <a:buNone/>
            </a:pPr>
            <a:r>
              <a:rPr lang="ar-IQ" sz="2800" b="1" dirty="0" smtClean="0"/>
              <a:t>يؤكد على مجال التدقيق المغطى اثناء التدقيق.</a:t>
            </a:r>
          </a:p>
          <a:p>
            <a:pPr algn="r" rtl="1">
              <a:buNone/>
            </a:pPr>
            <a:r>
              <a:rPr lang="ar-IQ" sz="2800" b="1" dirty="0" smtClean="0"/>
              <a:t>يؤكد المعيار المستخدم.</a:t>
            </a:r>
          </a:p>
          <a:p>
            <a:pPr algn="r" rtl="1">
              <a:buNone/>
            </a:pPr>
            <a:r>
              <a:rPr lang="ar-IQ" sz="2800" b="1" dirty="0" smtClean="0"/>
              <a:t>يلخص النتائج.</a:t>
            </a:r>
          </a:p>
          <a:p>
            <a:pPr algn="r" rtl="1">
              <a:buNone/>
            </a:pPr>
            <a:r>
              <a:rPr lang="ar-IQ" sz="2800" b="1" dirty="0" smtClean="0"/>
              <a:t>السمات الايجابية.</a:t>
            </a:r>
          </a:p>
          <a:p>
            <a:pPr algn="r" rtl="1">
              <a:buNone/>
            </a:pPr>
            <a:r>
              <a:rPr lang="ar-IQ" sz="2800" b="1" dirty="0" smtClean="0"/>
              <a:t>النواقص.</a:t>
            </a:r>
          </a:p>
          <a:p>
            <a:pPr algn="r" rtl="1">
              <a:buNone/>
            </a:pPr>
            <a:r>
              <a:rPr lang="ar-IQ" sz="2800" b="1" dirty="0" smtClean="0"/>
              <a:t>تنازل عن اخذ عينات النماذج.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56984" cy="5976664"/>
          </a:xfrm>
        </p:spPr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ar-IQ" sz="3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الاعتماد </a:t>
            </a:r>
            <a:r>
              <a:rPr lang="ar-IQ" sz="3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المؤسسي </a:t>
            </a:r>
            <a:r>
              <a:rPr lang="en-US" sz="3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Institutional </a:t>
            </a:r>
            <a:r>
              <a:rPr lang="en-US" sz="3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Accreditation </a:t>
            </a:r>
            <a:endParaRPr lang="ar-IQ" sz="35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Low" rtl="1"/>
            <a:r>
              <a:rPr lang="ar-IQ" sz="2800" b="1" dirty="0" smtClean="0"/>
              <a:t> هو </a:t>
            </a:r>
            <a:r>
              <a:rPr lang="ar-IQ" sz="2800" b="1" dirty="0"/>
              <a:t>اعتماد المؤسسة ككل وفقا لمعايير محددة حول كفاية المرافق والمصادر ويشمل ذلك </a:t>
            </a:r>
            <a:r>
              <a:rPr lang="ar-IQ" sz="2800" b="1" dirty="0" smtClean="0"/>
              <a:t>العاملين </a:t>
            </a:r>
            <a:r>
              <a:rPr lang="ar-IQ" sz="2800" b="1" dirty="0"/>
              <a:t>بالمؤسسة وتوفير الخـدمات </a:t>
            </a:r>
            <a:r>
              <a:rPr lang="ar-IQ" sz="2800" b="1" dirty="0" smtClean="0"/>
              <a:t>الاكاديميـة </a:t>
            </a:r>
            <a:r>
              <a:rPr lang="ar-IQ" sz="2800" b="1" dirty="0"/>
              <a:t>والطًبيـة المسـاندة والمنـاهج ومستويات انجاز الطلبة واعضاء هيئة </a:t>
            </a:r>
            <a:r>
              <a:rPr lang="ar-IQ" sz="2800" b="1" dirty="0" smtClean="0"/>
              <a:t>التدريس </a:t>
            </a:r>
            <a:r>
              <a:rPr lang="ar-IQ" sz="2800" b="1" dirty="0"/>
              <a:t>وغيرها </a:t>
            </a:r>
            <a:r>
              <a:rPr lang="ar-IQ" sz="2800" b="1" dirty="0" smtClean="0"/>
              <a:t>من </a:t>
            </a:r>
            <a:r>
              <a:rPr lang="ar-IQ" sz="2800" b="1" dirty="0"/>
              <a:t>مكونات المؤسسة التعليمية . </a:t>
            </a:r>
            <a:endParaRPr lang="ar-IQ" sz="2800" b="1" dirty="0" smtClean="0"/>
          </a:p>
          <a:p>
            <a:pPr algn="justLow" rtl="1"/>
            <a:r>
              <a:rPr lang="ar-IQ" sz="2800" b="1" dirty="0" smtClean="0"/>
              <a:t>وعادة </a:t>
            </a:r>
            <a:r>
              <a:rPr lang="ar-IQ" sz="2800" b="1" dirty="0"/>
              <a:t>ماتقوم </a:t>
            </a:r>
            <a:r>
              <a:rPr lang="ar-IQ" sz="2800" b="1" dirty="0" smtClean="0"/>
              <a:t>به </a:t>
            </a:r>
            <a:r>
              <a:rPr lang="ar-IQ" sz="2800" b="1" dirty="0"/>
              <a:t>احدى هيئات </a:t>
            </a:r>
            <a:r>
              <a:rPr lang="ar-IQ" sz="2800" b="1" dirty="0" smtClean="0"/>
              <a:t>الاعتماد </a:t>
            </a:r>
            <a:r>
              <a:rPr lang="ar-IQ" sz="2800" b="1" dirty="0"/>
              <a:t>استنادا الى معايير محددة ثم تقرر نتيجتها </a:t>
            </a:r>
            <a:r>
              <a:rPr lang="ar-IQ" sz="2800" b="1" dirty="0" smtClean="0"/>
              <a:t>تلك </a:t>
            </a:r>
            <a:r>
              <a:rPr lang="ar-IQ" sz="2800" b="1" dirty="0"/>
              <a:t>المؤسسة قد استوفت الحد </a:t>
            </a:r>
            <a:r>
              <a:rPr lang="ar-IQ" sz="2800" b="1" dirty="0" smtClean="0"/>
              <a:t>الادنى من </a:t>
            </a:r>
            <a:r>
              <a:rPr lang="ar-IQ" sz="2800" b="1" dirty="0"/>
              <a:t>المعايير فتصبح بالتالي معتمدة لفترة زمنية </a:t>
            </a:r>
            <a:r>
              <a:rPr lang="ar-IQ" sz="2800" b="1" dirty="0" smtClean="0"/>
              <a:t>محددة .</a:t>
            </a:r>
            <a:endParaRPr lang="ar-IQ" sz="2800" b="1" dirty="0" smtClean="0"/>
          </a:p>
          <a:p>
            <a:pPr marL="0" indent="0" algn="justLow" rtl="1">
              <a:buNone/>
            </a:pPr>
            <a:r>
              <a:rPr lang="ar-IQ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فالاعتماد </a:t>
            </a:r>
            <a:r>
              <a:rPr lang="ar-IQ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اذ شهادة تثبت </a:t>
            </a:r>
            <a:r>
              <a:rPr lang="ar-IQ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ضمان </a:t>
            </a:r>
            <a:r>
              <a:rPr lang="ar-IQ" sz="2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الجودة وهي مهمة </a:t>
            </a:r>
            <a:r>
              <a:rPr lang="ar-IQ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وضرورية للمؤسسة</a:t>
            </a:r>
            <a:endParaRPr lang="en-US" sz="2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6377940" cy="1293028"/>
          </a:xfrm>
        </p:spPr>
        <p:txBody>
          <a:bodyPr/>
          <a:lstStyle/>
          <a:p>
            <a:pPr algn="ctr" rtl="1"/>
            <a:r>
              <a:rPr lang="ar-IQ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الاجتماع الختامي / الخروج</a:t>
            </a:r>
            <a:endParaRPr lang="ar-IQ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55280" cy="4562832"/>
          </a:xfrm>
        </p:spPr>
        <p:txBody>
          <a:bodyPr>
            <a:normAutofit/>
          </a:bodyPr>
          <a:lstStyle/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b="1" dirty="0" smtClean="0"/>
              <a:t>توصيات 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b="1" dirty="0" smtClean="0"/>
              <a:t>تعيين الانشطة اللاحقة وفترة المقياس المتفق عليها 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sz="2400" b="1" dirty="0" smtClean="0"/>
              <a:t>المتابعة.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sz="2400" b="1" dirty="0" smtClean="0"/>
              <a:t>المراقبة</a:t>
            </a:r>
            <a:r>
              <a:rPr lang="ar-IQ" sz="3200" b="1" dirty="0" smtClean="0"/>
              <a:t>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b="1" dirty="0" smtClean="0"/>
              <a:t>السرية.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b="1" dirty="0" smtClean="0"/>
              <a:t>الاعلام عن عملية الموافقة على التقرير.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b="1" dirty="0" smtClean="0"/>
              <a:t>الاعلام عن استخدام الشهادات والعلامات التجارية 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b="1" dirty="0" smtClean="0"/>
              <a:t>الترحيب بالاسئلة والاجابة عليها.</a:t>
            </a:r>
          </a:p>
          <a:p>
            <a:pPr algn="r" rtl="1">
              <a:buClr>
                <a:srgbClr val="FFC000"/>
              </a:buClr>
              <a:buSzPct val="109000"/>
              <a:buFont typeface="Wingdings" panose="05000000000000000000" pitchFamily="2" charset="2"/>
              <a:buChar char="q"/>
            </a:pPr>
            <a:r>
              <a:rPr lang="ar-IQ" b="1" dirty="0" smtClean="0"/>
              <a:t>انهاء الاجتماع.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641636" cy="1008112"/>
          </a:xfrm>
        </p:spPr>
        <p:txBody>
          <a:bodyPr/>
          <a:lstStyle/>
          <a:p>
            <a:r>
              <a:rPr lang="ar-IQ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تقرير مرحلة التدقيق</a:t>
            </a:r>
            <a:endParaRPr lang="ar-IQ" b="1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53" y="838200"/>
            <a:ext cx="8891384" cy="5616624"/>
          </a:xfrm>
        </p:spPr>
        <p:txBody>
          <a:bodyPr>
            <a:noAutofit/>
          </a:bodyPr>
          <a:lstStyle/>
          <a:p>
            <a:pPr algn="r" rtl="1">
              <a:buNone/>
            </a:pPr>
            <a:endParaRPr lang="ar-IQ" sz="2400" b="1" dirty="0" smtClean="0"/>
          </a:p>
          <a:p>
            <a:pPr algn="r" rtl="1">
              <a:buNone/>
            </a:pPr>
            <a:r>
              <a:rPr lang="ar-IQ" sz="3200" b="1" dirty="0" smtClean="0"/>
              <a:t>الغرض من التقرير الرسمي للتدقيق هو لتقديم سجل كامل ودقيق وموجز وواضح وحقيقي عن انشطة التدقيق.</a:t>
            </a:r>
          </a:p>
          <a:p>
            <a:pPr algn="r" rtl="1">
              <a:buNone/>
            </a:pPr>
            <a:r>
              <a:rPr lang="ar-IQ" sz="3200" b="1" dirty="0" smtClean="0">
                <a:solidFill>
                  <a:srgbClr val="FFC000"/>
                </a:solidFill>
              </a:rPr>
              <a:t>التقرير سيعود كمرجع الى او سيتضمن: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الهدف من التدقيق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مجال التدقيق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معيار التدقيق المستعمل في التدقيق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فريق التدقيق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خطة التدقيق المتبعة اثناء التدقيق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ملخص عن عملية التدقيق المتبعة, العقبات</a:t>
            </a:r>
          </a:p>
          <a:p>
            <a:pPr marL="651510" indent="-514350" algn="r" rtl="1">
              <a:buAutoNum type="arabicPeriod"/>
            </a:pPr>
            <a:r>
              <a:rPr lang="ar-IQ" sz="2800" b="1" dirty="0" smtClean="0"/>
              <a:t>تنازل عن اخذ عينات النماذج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88641"/>
            <a:ext cx="6377940" cy="1368152"/>
          </a:xfrm>
        </p:spPr>
        <p:txBody>
          <a:bodyPr/>
          <a:lstStyle/>
          <a:p>
            <a:r>
              <a:rPr lang="ar-IQ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تقرير مرحلة التدقيق</a:t>
            </a:r>
            <a:endParaRPr lang="ar-IQ" b="1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50206" cy="5082310"/>
          </a:xfrm>
        </p:spPr>
        <p:txBody>
          <a:bodyPr>
            <a:normAutofit/>
          </a:bodyPr>
          <a:lstStyle/>
          <a:p>
            <a:pPr marL="651510" indent="-514350" algn="r" rtl="1">
              <a:buAutoNum type="arabicPeriod"/>
            </a:pPr>
            <a:r>
              <a:rPr lang="ar-IQ" sz="3200" b="1" dirty="0" smtClean="0"/>
              <a:t>التصريح بالسرية.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نتائج مرحلة التدقيق.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عدم مطابقة اساسيات (ان وجدت).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استنتاج عام عن فاعلية النظام.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توصيات ان كانت مذكورة في الاهداف.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اثبات شخصية المدقق عليهم والمرشدين.</a:t>
            </a:r>
          </a:p>
          <a:p>
            <a:pPr marL="651510" indent="-514350" algn="r" rtl="1">
              <a:buAutoNum type="arabicPeriod"/>
            </a:pPr>
            <a:r>
              <a:rPr lang="ar-IQ" sz="3200" b="1" dirty="0" smtClean="0"/>
              <a:t>الموافقة </a:t>
            </a:r>
            <a:r>
              <a:rPr lang="ar-IQ" sz="3200" b="1" dirty="0" smtClean="0"/>
              <a:t>والاصدار </a:t>
            </a:r>
            <a:r>
              <a:rPr lang="ar-IQ" sz="3200" b="1" dirty="0" smtClean="0"/>
              <a:t>والتوزيع.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02" y="274921"/>
            <a:ext cx="3630989" cy="1143000"/>
          </a:xfr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ar-IQ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</a:rPr>
              <a:t>اعادة منح الشهادة </a:t>
            </a:r>
            <a:endParaRPr lang="ar-IQ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58204" cy="4666310"/>
          </a:xfrm>
        </p:spPr>
        <p:txBody>
          <a:bodyPr/>
          <a:lstStyle/>
          <a:p>
            <a:pPr>
              <a:buNone/>
            </a:pP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4" name="Down Arrow Callout 3"/>
          <p:cNvSpPr/>
          <p:nvPr/>
        </p:nvSpPr>
        <p:spPr>
          <a:xfrm>
            <a:off x="2843808" y="1714488"/>
            <a:ext cx="3733586" cy="1071570"/>
          </a:xfrm>
          <a:prstGeom prst="downArrow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خطة تدقيق اعادة منح الشهادة</a:t>
            </a:r>
            <a:endParaRPr lang="ar-IQ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843808" y="2857496"/>
            <a:ext cx="3733586" cy="1071570"/>
          </a:xfrm>
          <a:prstGeom prst="downArrow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تدقيق اعادة منح الشهادة</a:t>
            </a:r>
            <a:endParaRPr lang="ar-IQ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843808" y="4071942"/>
            <a:ext cx="3733586" cy="1071570"/>
          </a:xfrm>
          <a:prstGeom prst="downArrow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تقرير تدقيق اعادة منح الشهادة</a:t>
            </a:r>
            <a:endParaRPr lang="ar-IQ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843808" y="5357826"/>
            <a:ext cx="3733586" cy="1071570"/>
          </a:xfrm>
          <a:prstGeom prst="downArrowCallou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قرار اعادة منح الشهادة</a:t>
            </a:r>
            <a:endParaRPr lang="ar-IQ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332656"/>
            <a:ext cx="4001676" cy="73268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rtl="1"/>
            <a:r>
              <a:rPr lang="ar-IQ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تدقيق اعادة منح الشهادة</a:t>
            </a:r>
            <a:endParaRPr lang="ar-IQ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78112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IQ" sz="2800" b="1" dirty="0" smtClean="0"/>
              <a:t>. الفاصل الزمني لتدقيق اعادة منح الشهادة يجب ان لا يزيد عن </a:t>
            </a:r>
            <a:r>
              <a:rPr lang="en-US" sz="2800" b="1" dirty="0" smtClean="0"/>
              <a:t>3</a:t>
            </a:r>
            <a:r>
              <a:rPr lang="ar-IQ" sz="2800" b="1" dirty="0" smtClean="0"/>
              <a:t> سنوات </a:t>
            </a:r>
          </a:p>
          <a:p>
            <a:pPr algn="r" rtl="1">
              <a:buNone/>
            </a:pPr>
            <a:r>
              <a:rPr lang="ar-IQ" sz="2800" b="1" dirty="0" smtClean="0"/>
              <a:t>. تدقيق اعادة منح الشهادة يجب ان يشمل على تدقيق على الموقع</a:t>
            </a:r>
          </a:p>
          <a:p>
            <a:pPr algn="r" rtl="1">
              <a:buNone/>
            </a:pPr>
            <a:r>
              <a:rPr lang="ar-IQ" sz="2800" b="1" dirty="0" smtClean="0">
                <a:solidFill>
                  <a:srgbClr val="FFC000"/>
                </a:solidFill>
              </a:rPr>
              <a:t>يجب ان يشمل متطلبات نظام الادارة التالية:</a:t>
            </a:r>
          </a:p>
          <a:p>
            <a:pPr algn="r" rtl="1">
              <a:buNone/>
            </a:pPr>
            <a:r>
              <a:rPr lang="ar-IQ" sz="2800" b="1" dirty="0" smtClean="0"/>
              <a:t>أ. فاعلية نظام الادارة على ضوء التغيرات الداخلية والخارجية</a:t>
            </a:r>
          </a:p>
          <a:p>
            <a:pPr algn="r" rtl="1">
              <a:buNone/>
            </a:pPr>
            <a:r>
              <a:rPr lang="ar-IQ" sz="2800" b="1" dirty="0" smtClean="0"/>
              <a:t>ب. التزام مبرهن عليه للحفاظ على فاعلية وتحسين نظام الادارة</a:t>
            </a:r>
          </a:p>
          <a:p>
            <a:pPr algn="r" rtl="1">
              <a:buNone/>
            </a:pPr>
            <a:r>
              <a:rPr lang="ar-IQ" sz="2800" b="1" dirty="0" smtClean="0"/>
              <a:t>ج. بان عمل نظام الادارة المعتمد يساهم في انجاز سياسة واهداف المنشأة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13392">
            <a:off x="3793918" y="1578614"/>
            <a:ext cx="5571392" cy="2013148"/>
          </a:xfrm>
        </p:spPr>
        <p:txBody>
          <a:bodyPr>
            <a:normAutofit/>
          </a:bodyPr>
          <a:lstStyle/>
          <a:p>
            <a:r>
              <a:rPr lang="ar-IQ" sz="72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شكــرا لاصغائكم</a:t>
            </a:r>
            <a:endParaRPr lang="en-US" sz="72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907">
            <a:off x="107504" y="1772816"/>
            <a:ext cx="6105525" cy="407035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72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73" y="990600"/>
            <a:ext cx="8712968" cy="3925064"/>
          </a:xfrm>
        </p:spPr>
        <p:txBody>
          <a:bodyPr/>
          <a:lstStyle/>
          <a:p>
            <a:pPr marL="0" indent="0" algn="r" rtl="1">
              <a:buNone/>
            </a:pPr>
            <a:r>
              <a:rPr lang="ar-IQ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الاعتماد </a:t>
            </a:r>
            <a:r>
              <a:rPr lang="ar-IQ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البرامجي </a:t>
            </a:r>
            <a:r>
              <a:rPr lang="ar-IQ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(التخصصي )</a:t>
            </a:r>
          </a:p>
          <a:p>
            <a:pPr marL="0" indent="0" algn="r" rtl="1">
              <a:buNone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+mj-cs"/>
              </a:rPr>
              <a:t>Accreditation Programming</a:t>
            </a:r>
            <a:endParaRPr lang="ar-IQ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+mj-cs"/>
            </a:endParaRPr>
          </a:p>
          <a:p>
            <a:pPr algn="justLow" rtl="1"/>
            <a:r>
              <a:rPr lang="ar-IQ" sz="3200" b="1" dirty="0" smtClean="0"/>
              <a:t>هو </a:t>
            </a:r>
            <a:r>
              <a:rPr lang="ar-IQ" sz="3200" b="1" dirty="0"/>
              <a:t>تقييم البرامج بمؤسسة ما والتاكد </a:t>
            </a:r>
            <a:r>
              <a:rPr lang="ar-IQ" sz="3200" b="1" dirty="0" smtClean="0"/>
              <a:t>من جودة </a:t>
            </a:r>
            <a:r>
              <a:rPr lang="ar-IQ" sz="3200" b="1" dirty="0"/>
              <a:t>هذه البرامج ومدى تناسبها لمسـتوى الشهادة الممنوحة بما يتفق مع المعايير العالمية </a:t>
            </a:r>
            <a:r>
              <a:rPr lang="ar-IQ" sz="3200" b="1" dirty="0" smtClean="0"/>
              <a:t>المحددة </a:t>
            </a:r>
            <a:r>
              <a:rPr lang="ar-IQ" sz="3200" b="1" dirty="0"/>
              <a:t>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20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76745" y="1295400"/>
            <a:ext cx="76327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>
              <a:buFontTx/>
              <a:buChar char="-"/>
            </a:pPr>
            <a:r>
              <a:rPr lang="ar-JO" sz="2400" b="1" dirty="0"/>
              <a:t> </a:t>
            </a:r>
            <a:r>
              <a:rPr lang="ar-JO" sz="2400" b="1" dirty="0">
                <a:cs typeface="Simplified Arabic" pitchFamily="2" charset="-78"/>
              </a:rPr>
              <a:t>مجلس اعتماد التعليم العالي الامريكي </a:t>
            </a:r>
            <a:r>
              <a:rPr lang="ar-JO" sz="2400" b="1" dirty="0" smtClean="0">
                <a:cs typeface="Simplified Arabic" pitchFamily="2" charset="-78"/>
              </a:rPr>
              <a:t>مسؤول </a:t>
            </a:r>
            <a:r>
              <a:rPr lang="ar-JO" sz="2400" b="1" dirty="0">
                <a:cs typeface="Simplified Arabic" pitchFamily="2" charset="-78"/>
              </a:rPr>
              <a:t>عن اعتماد صلاحية هيئات الاعتماد التي تقوم باعداد الجامعات </a:t>
            </a:r>
            <a:r>
              <a:rPr lang="en-US" sz="2400" b="1" dirty="0">
                <a:cs typeface="Simplified Arabic" pitchFamily="2" charset="-78"/>
                <a:hlinkClick r:id="rId2"/>
              </a:rPr>
              <a:t>www.chea.org</a:t>
            </a:r>
            <a:endParaRPr lang="en-US" sz="2400" b="1" dirty="0">
              <a:cs typeface="Simplified Arabic" pitchFamily="2" charset="-78"/>
            </a:endParaRPr>
          </a:p>
          <a:p>
            <a:pPr algn="r" rtl="1"/>
            <a:endParaRPr lang="en-US" sz="2400" b="1" dirty="0">
              <a:cs typeface="Simplified Arabic" pitchFamily="2" charset="-78"/>
            </a:endParaRPr>
          </a:p>
          <a:p>
            <a:pPr algn="r" rtl="1">
              <a:buFontTx/>
              <a:buChar char="-"/>
            </a:pPr>
            <a:r>
              <a:rPr lang="ar-JO" sz="2400" b="1" dirty="0">
                <a:cs typeface="Simplified Arabic" pitchFamily="2" charset="-78"/>
              </a:rPr>
              <a:t>المجلس الامريكي للتعليم العالي </a:t>
            </a:r>
            <a:r>
              <a:rPr lang="ar-JO" sz="2400" b="1" dirty="0" smtClean="0">
                <a:cs typeface="Simplified Arabic" pitchFamily="2" charset="-78"/>
              </a:rPr>
              <a:t>مسؤول </a:t>
            </a:r>
            <a:r>
              <a:rPr lang="ar-JO" sz="2400" b="1" dirty="0">
                <a:cs typeface="Simplified Arabic" pitchFamily="2" charset="-78"/>
              </a:rPr>
              <a:t>عن منح معلومات عن الاداء المتميز في تطبيق الجودة واساليب التقييم </a:t>
            </a:r>
            <a:endParaRPr lang="en-US" sz="2400" b="1" dirty="0">
              <a:cs typeface="Simplified Arabic" pitchFamily="2" charset="-78"/>
            </a:endParaRPr>
          </a:p>
          <a:p>
            <a:pPr algn="r" rtl="1"/>
            <a:r>
              <a:rPr lang="en-US" sz="2400" b="1" dirty="0">
                <a:cs typeface="Simplified Arabic" pitchFamily="2" charset="-78"/>
                <a:hlinkClick r:id="rId3"/>
              </a:rPr>
              <a:t>www.ace.net</a:t>
            </a:r>
            <a:endParaRPr lang="en-US" sz="2400" b="1" dirty="0">
              <a:cs typeface="Simplified Arabic" pitchFamily="2" charset="-78"/>
            </a:endParaRPr>
          </a:p>
          <a:p>
            <a:pPr marL="342900" indent="-342900" algn="r" rtl="1">
              <a:buFontTx/>
              <a:buChar char="-"/>
            </a:pPr>
            <a:r>
              <a:rPr lang="ar-JO" sz="2400" b="1" dirty="0" smtClean="0">
                <a:cs typeface="Simplified Arabic" pitchFamily="2" charset="-78"/>
              </a:rPr>
              <a:t>هيئة </a:t>
            </a:r>
            <a:r>
              <a:rPr lang="ar-JO" sz="2400" b="1" dirty="0">
                <a:cs typeface="Simplified Arabic" pitchFamily="2" charset="-78"/>
              </a:rPr>
              <a:t>ضمان الجودة للتعليم العالي </a:t>
            </a:r>
            <a:r>
              <a:rPr lang="ar-JO" sz="2400" b="1" dirty="0" smtClean="0">
                <a:cs typeface="Simplified Arabic" pitchFamily="2" charset="-78"/>
              </a:rPr>
              <a:t>بانكلترا هدفها </a:t>
            </a:r>
            <a:r>
              <a:rPr lang="ar-JO" sz="2400" b="1" dirty="0">
                <a:cs typeface="Simplified Arabic" pitchFamily="2" charset="-78"/>
              </a:rPr>
              <a:t>تقييم برامج التعليم العالي والتاكد من ضبط الجودة </a:t>
            </a:r>
            <a:r>
              <a:rPr lang="ar-JO" sz="2400" b="1" dirty="0" smtClean="0">
                <a:cs typeface="Simplified Arabic" pitchFamily="2" charset="-78"/>
              </a:rPr>
              <a:t>وتطبيقها </a:t>
            </a:r>
            <a:endParaRPr lang="en-US" sz="2400" b="1" dirty="0">
              <a:cs typeface="Simplified Arabic" pitchFamily="2" charset="-78"/>
            </a:endParaRPr>
          </a:p>
          <a:p>
            <a:pPr algn="r" rtl="1"/>
            <a:r>
              <a:rPr lang="en-US" sz="2400" b="1" dirty="0">
                <a:cs typeface="Simplified Arabic" pitchFamily="2" charset="-78"/>
                <a:hlinkClick r:id="rId4"/>
              </a:rPr>
              <a:t>www.qaa.ac.uk</a:t>
            </a:r>
            <a:endParaRPr lang="en-US" sz="2400" b="1" dirty="0">
              <a:cs typeface="Simplified Arabic" pitchFamily="2" charset="-78"/>
            </a:endParaRPr>
          </a:p>
          <a:p>
            <a:pPr algn="r" rtl="1"/>
            <a:r>
              <a:rPr lang="ar-JO" sz="2400" b="1" dirty="0">
                <a:cs typeface="Simplified Arabic" pitchFamily="2" charset="-78"/>
              </a:rPr>
              <a:t>- هيئة الاعتماد الهندسية والتكنولوجية </a:t>
            </a:r>
            <a:r>
              <a:rPr lang="ar-JO" sz="2400" b="1" dirty="0" smtClean="0">
                <a:cs typeface="Simplified Arabic" pitchFamily="2" charset="-78"/>
              </a:rPr>
              <a:t>مسؤولة </a:t>
            </a:r>
            <a:r>
              <a:rPr lang="ar-JO" sz="2400" b="1" dirty="0">
                <a:cs typeface="Simplified Arabic" pitchFamily="2" charset="-78"/>
              </a:rPr>
              <a:t>عن اعتماد البرامج الهندسية والتكنولوجية بالعالم </a:t>
            </a:r>
            <a:r>
              <a:rPr lang="en-US" sz="2400" b="1" dirty="0" smtClean="0">
                <a:cs typeface="Simplified Arabic" pitchFamily="2" charset="-78"/>
                <a:hlinkClick r:id="rId5"/>
              </a:rPr>
              <a:t>www.abet.org</a:t>
            </a:r>
            <a:endParaRPr lang="en-US" sz="2400" b="1" dirty="0">
              <a:cs typeface="Simplified Arabic" pitchFamily="2" charset="-78"/>
            </a:endParaRPr>
          </a:p>
          <a:p>
            <a:pPr algn="r" rtl="1"/>
            <a:r>
              <a:rPr lang="ar-JO" sz="2400" b="1" dirty="0" smtClean="0">
                <a:cs typeface="Simplified Arabic" pitchFamily="2" charset="-78"/>
              </a:rPr>
              <a:t> </a:t>
            </a:r>
            <a:endParaRPr lang="en-US" sz="2400" b="1" dirty="0">
              <a:cs typeface="Simplified Arabic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b="1" dirty="0" smtClean="0">
                <a:solidFill>
                  <a:srgbClr val="FFFF00"/>
                </a:solidFill>
              </a:rPr>
              <a:t>هيئات الاعتماد</a:t>
            </a:r>
            <a:endParaRPr lang="ar-IQ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4112</TotalTime>
  <Words>3600</Words>
  <Application>Microsoft Office PowerPoint</Application>
  <PresentationFormat>On-screen Show (4:3)</PresentationFormat>
  <Paragraphs>652</Paragraphs>
  <Slides>75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Vapor Trail</vt:lpstr>
      <vt:lpstr>دورة للتدقيق الداخلي وفق المعيار الدولي  ISO 19011:2002  </vt:lpstr>
      <vt:lpstr>الهدف من الدورة</vt:lpstr>
      <vt:lpstr>Total Qualityالجودة الشاملة  </vt:lpstr>
      <vt:lpstr>Quality Control ضبط الجودة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الايـــزو ( ( ISO</vt:lpstr>
      <vt:lpstr>   التفويضات والتسجيلات </vt:lpstr>
      <vt:lpstr> ISO الايـــزو</vt:lpstr>
      <vt:lpstr>PowerPoint Presentation</vt:lpstr>
      <vt:lpstr>فوائد سلسلة الايزو 9000</vt:lpstr>
      <vt:lpstr>مفهوم التحسين المستمر (دورة ديمنج)</vt:lpstr>
      <vt:lpstr>التحسين المستمر لنظام ادارة الجودة</vt:lpstr>
      <vt:lpstr>  </vt:lpstr>
      <vt:lpstr>ماهي فوائد تطبيق نظام ادارة الجودة QMS ISO 9001:2008</vt:lpstr>
      <vt:lpstr>ماهي فوائد تطبيق نظام ادارة الجودة QMS ISO 9001:2008</vt:lpstr>
      <vt:lpstr>PowerPoint Presentation</vt:lpstr>
      <vt:lpstr>بنود المواصفة القياسية الدولية ايزو 9001:2008</vt:lpstr>
      <vt:lpstr>PowerPoint Presentation</vt:lpstr>
      <vt:lpstr>(5.3) سياسة الجودة: ايزو 9001: 2008</vt:lpstr>
      <vt:lpstr>(4.1) وصف العملية:ايزو 9001:2008</vt:lpstr>
      <vt:lpstr>وصف العملية</vt:lpstr>
      <vt:lpstr>التدقيق وفق المعيار الدولي للتدقيق ايزو 19011:2002</vt:lpstr>
      <vt:lpstr>PowerPoint Presentation</vt:lpstr>
      <vt:lpstr>مبادئ التدقيق</vt:lpstr>
      <vt:lpstr>مبادئ الهيئات المانحة للشهادة</vt:lpstr>
      <vt:lpstr>ادارة عدم التحيز </vt:lpstr>
      <vt:lpstr>تدقيق منح الشهادة المبدئي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وظيفة ومسؤولية رئيس المدققين  </vt:lpstr>
      <vt:lpstr>مسؤولية المدقق</vt:lpstr>
      <vt:lpstr>ادارة برنامج التدقيق</vt:lpstr>
      <vt:lpstr>اهداف مرحلة التدقيق</vt:lpstr>
      <vt:lpstr>اهداف مرحلة التدقيق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تدقيق المراقبة</vt:lpstr>
      <vt:lpstr>انشطة مرحلة التدقيق</vt:lpstr>
      <vt:lpstr>مراجعة الوثائق </vt:lpstr>
      <vt:lpstr>انتاج مرحلة التدقيق الاولى </vt:lpstr>
      <vt:lpstr>تقرير مرحلة التدقيق</vt:lpstr>
      <vt:lpstr>خطة مرحلة التدقيق</vt:lpstr>
      <vt:lpstr>برنامج الاجتماع الافتتاحي / التمهيدي</vt:lpstr>
      <vt:lpstr>برنامج الاجتماع الافتتاحي / التمهيدي</vt:lpstr>
      <vt:lpstr>فكرة عامة عن عملية مرحلة التدقيق</vt:lpstr>
      <vt:lpstr>التدقيق على العملية</vt:lpstr>
      <vt:lpstr>التحقيق من الفاعلية </vt:lpstr>
      <vt:lpstr>نتائج التدقيق</vt:lpstr>
      <vt:lpstr>مرحلة التدقيق: انشطة ومهارات المدقق</vt:lpstr>
      <vt:lpstr>اجراء المقابلات </vt:lpstr>
      <vt:lpstr>اخذ عينات النماذج</vt:lpstr>
      <vt:lpstr>اخذ ملاحظات</vt:lpstr>
      <vt:lpstr>كتابة بيانات عدم مطابقة</vt:lpstr>
      <vt:lpstr>اعطاء درجة لعدم المطابقة</vt:lpstr>
      <vt:lpstr>برنامج الاجتماع الختامي / الخروج</vt:lpstr>
      <vt:lpstr>الاجتماع الختامي / الخروج</vt:lpstr>
      <vt:lpstr>تقرير مرحلة التدقيق</vt:lpstr>
      <vt:lpstr>تقرير مرحلة التدقيق</vt:lpstr>
      <vt:lpstr>اعادة منح الشهادة </vt:lpstr>
      <vt:lpstr>تدقيق اعادة منح الشهادة</vt:lpstr>
      <vt:lpstr>شكــرا لاصغائكم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الايزو 9001:2008</dc:title>
  <dc:creator>win7</dc:creator>
  <cp:lastModifiedBy>HP</cp:lastModifiedBy>
  <cp:revision>262</cp:revision>
  <dcterms:created xsi:type="dcterms:W3CDTF">2014-11-05T07:22:17Z</dcterms:created>
  <dcterms:modified xsi:type="dcterms:W3CDTF">2016-03-14T17:26:40Z</dcterms:modified>
</cp:coreProperties>
</file>